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22.jpg" ContentType="image/gif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sldIdLst>
    <p:sldId id="259" r:id="rId2"/>
    <p:sldId id="299" r:id="rId3"/>
    <p:sldId id="260" r:id="rId4"/>
    <p:sldId id="261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83" r:id="rId13"/>
    <p:sldId id="270" r:id="rId14"/>
    <p:sldId id="284" r:id="rId15"/>
    <p:sldId id="271" r:id="rId16"/>
    <p:sldId id="285" r:id="rId17"/>
    <p:sldId id="272" r:id="rId18"/>
    <p:sldId id="286" r:id="rId19"/>
    <p:sldId id="273" r:id="rId20"/>
    <p:sldId id="287" r:id="rId21"/>
    <p:sldId id="274" r:id="rId22"/>
    <p:sldId id="288" r:id="rId23"/>
    <p:sldId id="275" r:id="rId24"/>
    <p:sldId id="289" r:id="rId25"/>
    <p:sldId id="276" r:id="rId26"/>
    <p:sldId id="290" r:id="rId27"/>
    <p:sldId id="277" r:id="rId28"/>
    <p:sldId id="291" r:id="rId29"/>
    <p:sldId id="278" r:id="rId30"/>
    <p:sldId id="292" r:id="rId31"/>
    <p:sldId id="279" r:id="rId32"/>
    <p:sldId id="293" r:id="rId33"/>
    <p:sldId id="280" r:id="rId34"/>
    <p:sldId id="294" r:id="rId35"/>
    <p:sldId id="281" r:id="rId36"/>
    <p:sldId id="295" r:id="rId37"/>
    <p:sldId id="296" r:id="rId38"/>
    <p:sldId id="297" r:id="rId39"/>
    <p:sldId id="262" r:id="rId40"/>
    <p:sldId id="298" r:id="rId41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447254-EC18-472F-A33B-BFADDB544C72}">
          <p14:sldIdLst>
            <p14:sldId id="259"/>
            <p14:sldId id="299"/>
            <p14:sldId id="260"/>
            <p14:sldId id="261"/>
            <p14:sldId id="263"/>
            <p14:sldId id="264"/>
            <p14:sldId id="265"/>
            <p14:sldId id="266"/>
            <p14:sldId id="267"/>
            <p14:sldId id="268"/>
            <p14:sldId id="269"/>
            <p14:sldId id="283"/>
            <p14:sldId id="270"/>
            <p14:sldId id="284"/>
            <p14:sldId id="271"/>
            <p14:sldId id="285"/>
            <p14:sldId id="272"/>
            <p14:sldId id="286"/>
            <p14:sldId id="273"/>
            <p14:sldId id="287"/>
            <p14:sldId id="274"/>
            <p14:sldId id="288"/>
            <p14:sldId id="275"/>
            <p14:sldId id="289"/>
            <p14:sldId id="276"/>
            <p14:sldId id="290"/>
            <p14:sldId id="277"/>
            <p14:sldId id="291"/>
            <p14:sldId id="278"/>
            <p14:sldId id="292"/>
            <p14:sldId id="279"/>
            <p14:sldId id="293"/>
            <p14:sldId id="280"/>
            <p14:sldId id="294"/>
            <p14:sldId id="281"/>
            <p14:sldId id="295"/>
            <p14:sldId id="296"/>
            <p14:sldId id="297"/>
            <p14:sldId id="262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7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angLe" initials="H" lastIdx="1" clrIdx="0">
    <p:extLst>
      <p:ext uri="{19B8F6BF-5375-455C-9EA6-DF929625EA0E}">
        <p15:presenceInfo xmlns:p15="http://schemas.microsoft.com/office/powerpoint/2012/main" userId="HoangL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46" autoAdjust="0"/>
    <p:restoredTop sz="94660"/>
  </p:normalViewPr>
  <p:slideViewPr>
    <p:cSldViewPr snapToGrid="0" snapToObjects="1">
      <p:cViewPr varScale="1">
        <p:scale>
          <a:sx n="67" d="100"/>
          <a:sy n="67" d="100"/>
        </p:scale>
        <p:origin x="678" y="60"/>
      </p:cViewPr>
      <p:guideLst>
        <p:guide orient="horz" pos="2160"/>
        <p:guide pos="287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EE05294F-B22A-40EE-B48A-0E59D3B58828}" type="datetimeFigureOut">
              <a:rPr lang="vi-VN"/>
              <a:pPr>
                <a:defRPr/>
              </a:pPr>
              <a:t>28/10/2014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vi-VN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vi-VN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13B8D5AD-2DDE-43D5-B1D3-A18DF4C17221}" type="slidenum">
              <a:rPr lang="vi-VN"/>
              <a:pPr>
                <a:defRPr/>
              </a:pPr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136727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B8D5AD-2DDE-43D5-B1D3-A18DF4C17221}" type="slidenum">
              <a:rPr lang="vi-VN" smtClean="0"/>
              <a:pPr>
                <a:defRPr/>
              </a:pPr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55978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B8D5AD-2DDE-43D5-B1D3-A18DF4C17221}" type="slidenum">
              <a:rPr lang="vi-VN" smtClean="0"/>
              <a:pPr>
                <a:defRPr/>
              </a:pPr>
              <a:t>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3467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B8D5AD-2DDE-43D5-B1D3-A18DF4C17221}" type="slidenum">
              <a:rPr lang="vi-VN" smtClean="0"/>
              <a:pPr>
                <a:defRPr/>
              </a:pPr>
              <a:t>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12498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B8D5AD-2DDE-43D5-B1D3-A18DF4C17221}" type="slidenum">
              <a:rPr lang="vi-VN" smtClean="0"/>
              <a:pPr>
                <a:defRPr/>
              </a:pPr>
              <a:t>18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29592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B8D5AD-2DDE-43D5-B1D3-A18DF4C17221}" type="slidenum">
              <a:rPr lang="vi-VN" smtClean="0"/>
              <a:pPr>
                <a:defRPr/>
              </a:pPr>
              <a:t>24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40869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B8D5AD-2DDE-43D5-B1D3-A18DF4C17221}" type="slidenum">
              <a:rPr lang="vi-VN" smtClean="0"/>
              <a:pPr>
                <a:defRPr/>
              </a:pPr>
              <a:t>29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96644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78675"/>
            <a:ext cx="7772400" cy="941695"/>
          </a:xfrm>
        </p:spPr>
        <p:txBody>
          <a:bodyPr/>
          <a:lstStyle>
            <a:lvl1pPr>
              <a:defRPr sz="40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02258"/>
            <a:ext cx="6400800" cy="750627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48978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Nhóm 7 - TH2013/02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618EB3-8649-4273-9482-2893631DC7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9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Nhóm 7 - TH2013/02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25F698-8935-4CF3-97D3-ADDCA35FCB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487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424" y="42622"/>
            <a:ext cx="7308376" cy="9673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4408"/>
            <a:ext cx="8229600" cy="4746015"/>
          </a:xfrm>
        </p:spPr>
        <p:txBody>
          <a:bodyPr/>
          <a:lstStyle>
            <a:lvl1pPr>
              <a:buClr>
                <a:schemeClr val="accent6"/>
              </a:buClr>
              <a:defRPr/>
            </a:lvl1pPr>
            <a:lvl2pPr>
              <a:buClr>
                <a:srgbClr val="0F75BD"/>
              </a:buClr>
              <a:defRPr/>
            </a:lvl2pPr>
            <a:lvl3pPr marL="1201738" indent="-287338">
              <a:buClr>
                <a:schemeClr val="accent6"/>
              </a:buClr>
              <a:defRPr/>
            </a:lvl3pPr>
            <a:lvl4pPr>
              <a:buClr>
                <a:srgbClr val="0F75BD"/>
              </a:buClr>
              <a:defRPr/>
            </a:lvl4pPr>
            <a:lvl5pPr>
              <a:buClr>
                <a:schemeClr val="accent6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93800" y="6192838"/>
            <a:ext cx="881063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92500" y="6137275"/>
            <a:ext cx="28956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mtClean="0"/>
              <a:t>Nhóm 7 - TH2013/02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110288"/>
            <a:ext cx="21336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50B4A4E-3FBF-4EAC-92D1-7E61CB7AEB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330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Nhóm 7 - TH2013/02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C2D7E9-1D58-4A4E-AB44-8AA489526C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160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Nhóm 7 - TH2013/02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B9971E-D9F2-4380-944F-9F44FF16D0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73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Nhóm 7 - TH2013/02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48FD58-066C-454E-B31E-ECF9D7EDBD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982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Nhóm 7 - TH2013/02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C74FCC-870D-4E74-A923-1032F24BDA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94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Nhóm 7 - TH2013/02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ECA000-FB63-454F-80A5-33363B642D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790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Nhóm 7 - TH2013/02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4BC81B-6B75-449F-857D-90F94B20C7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12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Nhóm 7 - TH2013/02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A99CB0-D33F-4385-A287-394889EEF9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18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377950" y="274638"/>
            <a:ext cx="73088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smtClean="0"/>
              <a:t>Nhóm 7 - TH2013/02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F4A13191-A157-49BA-A0CA-A2773A17CB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sldNum="0"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MS PGothic" pitchFamily="34" charset="-128"/>
          <a:cs typeface="Arial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MS PGothic" pitchFamily="34" charset="-128"/>
          <a:cs typeface="Arial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MS PGothic" pitchFamily="34" charset="-128"/>
          <a:cs typeface="Arial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MS PGothic" pitchFamily="34" charset="-128"/>
          <a:cs typeface="Arial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9pPr>
    </p:titleStyle>
    <p:bodyStyle>
      <a:lvl1pPr marL="463550" indent="-463550" algn="l" defTabSz="457200" rtl="0" eaLnBrk="0" fontAlgn="base" hangingPunct="0">
        <a:spcBef>
          <a:spcPct val="20000"/>
        </a:spcBef>
        <a:spcAft>
          <a:spcPct val="0"/>
        </a:spcAft>
        <a:buClr>
          <a:srgbClr val="F7941D"/>
        </a:buClr>
        <a:buFont typeface="Wingdings 2" pitchFamily="18" charset="2"/>
        <a:buChar char=""/>
        <a:defRPr sz="3200" kern="12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1pPr>
      <a:lvl2pPr marL="860425" indent="-403225" algn="l" defTabSz="457200" rtl="0" eaLnBrk="0" fontAlgn="base" hangingPunct="0">
        <a:spcBef>
          <a:spcPct val="20000"/>
        </a:spcBef>
        <a:spcAft>
          <a:spcPct val="0"/>
        </a:spcAft>
        <a:buClr>
          <a:srgbClr val="0F75BD"/>
        </a:buClr>
        <a:buFont typeface="Wingdings" pitchFamily="2" charset="2"/>
        <a:buChar char=""/>
        <a:defRPr sz="2800" kern="12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2pPr>
      <a:lvl3pPr marL="1146175" indent="-231775" algn="l" defTabSz="457200" rtl="0" eaLnBrk="0" fontAlgn="base" hangingPunct="0">
        <a:spcBef>
          <a:spcPct val="20000"/>
        </a:spcBef>
        <a:spcAft>
          <a:spcPct val="0"/>
        </a:spcAft>
        <a:buClr>
          <a:srgbClr val="F7941D"/>
        </a:buClr>
        <a:buFont typeface="Wingdings 2" pitchFamily="18" charset="2"/>
        <a:buChar char=""/>
        <a:defRPr sz="2400" kern="12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3pPr>
      <a:lvl4pPr marL="1597025" indent="-225425" algn="l" defTabSz="457200" rtl="0" eaLnBrk="0" fontAlgn="base" hangingPunct="0">
        <a:spcBef>
          <a:spcPct val="20000"/>
        </a:spcBef>
        <a:spcAft>
          <a:spcPct val="0"/>
        </a:spcAft>
        <a:buClr>
          <a:srgbClr val="0F75BD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4pPr>
      <a:lvl5pPr marL="2060575" indent="-231775" algn="l" defTabSz="457200" rtl="0" eaLnBrk="0" fontAlgn="base" hangingPunct="0">
        <a:spcBef>
          <a:spcPct val="20000"/>
        </a:spcBef>
        <a:spcAft>
          <a:spcPct val="0"/>
        </a:spcAft>
        <a:buClr>
          <a:srgbClr val="F7941D"/>
        </a:buClr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37.xml"/><Relationship Id="rId2" Type="http://schemas.openxmlformats.org/officeDocument/2006/relationships/slide" Target="slide3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slide" Target="slide5.xml"/><Relationship Id="rId4" Type="http://schemas.openxmlformats.org/officeDocument/2006/relationships/image" Target="../media/image10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slide" Target="slide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slide" Target="slide4.xml"/><Relationship Id="rId7" Type="http://schemas.openxmlformats.org/officeDocument/2006/relationships/slide" Target="slide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slide" Target="slide8.xml"/><Relationship Id="rId10" Type="http://schemas.openxmlformats.org/officeDocument/2006/relationships/slide" Target="slide39.xml"/><Relationship Id="rId4" Type="http://schemas.openxmlformats.org/officeDocument/2006/relationships/slide" Target="slide5.xml"/><Relationship Id="rId9" Type="http://schemas.openxmlformats.org/officeDocument/2006/relationships/slide" Target="slide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15.xml"/><Relationship Id="rId4" Type="http://schemas.openxmlformats.org/officeDocument/2006/relationships/slide" Target="slide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slide" Target="slide2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3"/>
          <p:cNvSpPr>
            <a:spLocks noGrp="1"/>
          </p:cNvSpPr>
          <p:nvPr>
            <p:ph type="ctrTitle"/>
          </p:nvPr>
        </p:nvSpPr>
        <p:spPr>
          <a:xfrm>
            <a:off x="685800" y="1677988"/>
            <a:ext cx="7772400" cy="942975"/>
          </a:xfrm>
        </p:spPr>
        <p:txBody>
          <a:bodyPr/>
          <a:lstStyle/>
          <a:p>
            <a:r>
              <a:rPr lang="en-US" altLang="en-US" dirty="0" err="1" smtClean="0">
                <a:latin typeface="Arial" charset="0"/>
                <a:cs typeface="Arial" charset="0"/>
              </a:rPr>
              <a:t>Các</a:t>
            </a:r>
            <a:r>
              <a:rPr lang="en-US" altLang="en-US" dirty="0" smtClean="0">
                <a:latin typeface="Arial" charset="0"/>
                <a:cs typeface="Arial" charset="0"/>
              </a:rPr>
              <a:t> </a:t>
            </a:r>
            <a:r>
              <a:rPr lang="en-US" altLang="en-US" dirty="0" err="1" smtClean="0">
                <a:latin typeface="Arial" charset="0"/>
                <a:cs typeface="Arial" charset="0"/>
              </a:rPr>
              <a:t>loại</a:t>
            </a:r>
            <a:r>
              <a:rPr lang="en-US" altLang="en-US" dirty="0" smtClean="0">
                <a:latin typeface="Arial" charset="0"/>
                <a:cs typeface="Arial" charset="0"/>
              </a:rPr>
              <a:t> </a:t>
            </a:r>
            <a:r>
              <a:rPr lang="en-US" altLang="en-US" dirty="0" err="1" smtClean="0">
                <a:latin typeface="Arial" charset="0"/>
                <a:cs typeface="Arial" charset="0"/>
              </a:rPr>
              <a:t>đồ</a:t>
            </a:r>
            <a:r>
              <a:rPr lang="en-US" altLang="en-US" dirty="0" smtClean="0">
                <a:latin typeface="Arial" charset="0"/>
                <a:cs typeface="Arial" charset="0"/>
              </a:rPr>
              <a:t> </a:t>
            </a:r>
            <a:r>
              <a:rPr lang="en-US" altLang="en-US" dirty="0" err="1" smtClean="0">
                <a:latin typeface="Arial" charset="0"/>
                <a:cs typeface="Arial" charset="0"/>
              </a:rPr>
              <a:t>thị</a:t>
            </a:r>
            <a:endParaRPr lang="vi-VN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6307931" y="4343401"/>
            <a:ext cx="2671762" cy="5429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GVHD: </a:t>
            </a:r>
            <a:r>
              <a:rPr lang="en-US" dirty="0" err="1" smtClean="0"/>
              <a:t>Bùi</a:t>
            </a:r>
            <a:r>
              <a:rPr lang="en-US" dirty="0" smtClean="0"/>
              <a:t> </a:t>
            </a:r>
            <a:r>
              <a:rPr lang="en-US" dirty="0" err="1" smtClean="0"/>
              <a:t>Tiến</a:t>
            </a:r>
            <a:r>
              <a:rPr lang="en-US" dirty="0" smtClean="0"/>
              <a:t> </a:t>
            </a:r>
            <a:r>
              <a:rPr lang="en-US" dirty="0" err="1" smtClean="0"/>
              <a:t>Lên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Tournaments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1513" y="1638815"/>
            <a:ext cx="80152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Nhóm</a:t>
            </a:r>
            <a:r>
              <a:rPr lang="en-US" sz="2000" dirty="0" smtClean="0"/>
              <a:t> “Tournaments” </a:t>
            </a:r>
            <a:r>
              <a:rPr lang="en-US" sz="2000" dirty="0" err="1" smtClean="0"/>
              <a:t>là</a:t>
            </a:r>
            <a:r>
              <a:rPr lang="en-US" sz="2000" dirty="0" smtClean="0"/>
              <a:t> </a:t>
            </a:r>
            <a:r>
              <a:rPr lang="en-US" sz="2000" dirty="0" err="1" smtClean="0"/>
              <a:t>một</a:t>
            </a:r>
            <a:r>
              <a:rPr lang="en-US" sz="2000" dirty="0" smtClean="0"/>
              <a:t> </a:t>
            </a:r>
            <a:r>
              <a:rPr lang="en-US" sz="2000" dirty="0" err="1" smtClean="0"/>
              <a:t>ví</a:t>
            </a:r>
            <a:r>
              <a:rPr lang="en-US" sz="2000" dirty="0" smtClean="0"/>
              <a:t> </a:t>
            </a:r>
            <a:r>
              <a:rPr lang="en-US" sz="2000" dirty="0" err="1" smtClean="0"/>
              <a:t>dụ</a:t>
            </a:r>
            <a:r>
              <a:rPr lang="en-US" sz="2000" dirty="0" smtClean="0"/>
              <a:t> </a:t>
            </a:r>
            <a:r>
              <a:rPr lang="en-US" sz="2000" dirty="0" err="1" smtClean="0"/>
              <a:t>tuyệt</a:t>
            </a:r>
            <a:r>
              <a:rPr lang="en-US" sz="2000" dirty="0" smtClean="0"/>
              <a:t> </a:t>
            </a:r>
            <a:r>
              <a:rPr lang="en-US" sz="2000" dirty="0" err="1" smtClean="0"/>
              <a:t>vời</a:t>
            </a:r>
            <a:r>
              <a:rPr lang="en-US" sz="2000" dirty="0" smtClean="0"/>
              <a:t> </a:t>
            </a:r>
            <a:r>
              <a:rPr lang="en-US" sz="2000" dirty="0" err="1" smtClean="0"/>
              <a:t>cho</a:t>
            </a:r>
            <a:r>
              <a:rPr lang="en-US" sz="2000" dirty="0" smtClean="0"/>
              <a:t> </a:t>
            </a:r>
            <a:r>
              <a:rPr lang="en-US" sz="2000" dirty="0" err="1" smtClean="0"/>
              <a:t>sự</a:t>
            </a:r>
            <a:r>
              <a:rPr lang="en-US" sz="2000" dirty="0" smtClean="0"/>
              <a:t> </a:t>
            </a:r>
            <a:r>
              <a:rPr lang="en-US" sz="2000" dirty="0" err="1" smtClean="0"/>
              <a:t>đa</a:t>
            </a:r>
            <a:r>
              <a:rPr lang="en-US" sz="2000" dirty="0" smtClean="0"/>
              <a:t> </a:t>
            </a:r>
            <a:r>
              <a:rPr lang="en-US" sz="2000" dirty="0" err="1" smtClean="0"/>
              <a:t>năng</a:t>
            </a:r>
            <a:r>
              <a:rPr lang="en-US" sz="2000" dirty="0" smtClean="0"/>
              <a:t> </a:t>
            </a:r>
            <a:r>
              <a:rPr lang="en-US" sz="2000" dirty="0" err="1" smtClean="0"/>
              <a:t>của</a:t>
            </a:r>
            <a:r>
              <a:rPr lang="en-US" sz="2000" dirty="0" smtClean="0"/>
              <a:t> </a:t>
            </a:r>
            <a:r>
              <a:rPr lang="en-US" sz="2000" dirty="0" err="1" smtClean="0"/>
              <a:t>đồ</a:t>
            </a:r>
            <a:r>
              <a:rPr lang="en-US" sz="2000" dirty="0" smtClean="0"/>
              <a:t> </a:t>
            </a:r>
            <a:r>
              <a:rPr lang="en-US" sz="2000" dirty="0" err="1" smtClean="0"/>
              <a:t>thị</a:t>
            </a:r>
            <a:r>
              <a:rPr lang="en-US" sz="2000" dirty="0" smtClean="0"/>
              <a:t>, </a:t>
            </a:r>
            <a:r>
              <a:rPr lang="en-US" sz="2000" dirty="0" err="1" smtClean="0"/>
              <a:t>với</a:t>
            </a:r>
            <a:r>
              <a:rPr lang="en-US" sz="2000" dirty="0" smtClean="0"/>
              <a:t> 2 </a:t>
            </a:r>
            <a:r>
              <a:rPr lang="en-US" sz="2000" dirty="0" err="1" smtClean="0"/>
              <a:t>loại</a:t>
            </a:r>
            <a:r>
              <a:rPr lang="en-US" sz="2000" dirty="0" smtClean="0"/>
              <a:t> </a:t>
            </a:r>
            <a:r>
              <a:rPr lang="en-US" sz="2000" dirty="0" err="1" smtClean="0"/>
              <a:t>đồ</a:t>
            </a:r>
            <a:r>
              <a:rPr lang="en-US" sz="2000" dirty="0" smtClean="0"/>
              <a:t> </a:t>
            </a:r>
            <a:r>
              <a:rPr lang="en-US" sz="2000" dirty="0" err="1" smtClean="0"/>
              <a:t>thị</a:t>
            </a:r>
            <a:r>
              <a:rPr lang="en-US" sz="2000" dirty="0" smtClean="0"/>
              <a:t> </a:t>
            </a:r>
            <a:r>
              <a:rPr lang="en-US" sz="2000" dirty="0" err="1" smtClean="0"/>
              <a:t>được</a:t>
            </a:r>
            <a:r>
              <a:rPr lang="en-US" sz="2000" dirty="0" smtClean="0"/>
              <a:t> </a:t>
            </a:r>
            <a:r>
              <a:rPr lang="en-US" sz="2000" dirty="0" err="1" smtClean="0"/>
              <a:t>liệt</a:t>
            </a:r>
            <a:r>
              <a:rPr lang="en-US" sz="2000" dirty="0" smtClean="0"/>
              <a:t> </a:t>
            </a:r>
            <a:r>
              <a:rPr lang="en-US" sz="2000" dirty="0" err="1" smtClean="0"/>
              <a:t>kê</a:t>
            </a:r>
            <a:r>
              <a:rPr lang="en-US" sz="2000" dirty="0" smtClean="0"/>
              <a:t> </a:t>
            </a:r>
            <a:r>
              <a:rPr lang="en-US" sz="2000" dirty="0" err="1" smtClean="0"/>
              <a:t>dưới</a:t>
            </a:r>
            <a:r>
              <a:rPr lang="en-US" sz="2000" dirty="0" smtClean="0"/>
              <a:t> </a:t>
            </a:r>
            <a:r>
              <a:rPr lang="en-US" sz="2000" dirty="0" err="1" smtClean="0"/>
              <a:t>đây</a:t>
            </a:r>
            <a:r>
              <a:rPr lang="en-US" sz="2000" dirty="0" smtClean="0"/>
              <a:t>, </a:t>
            </a:r>
            <a:r>
              <a:rPr lang="en-US" sz="2000" dirty="0" err="1" smtClean="0"/>
              <a:t>bạn</a:t>
            </a:r>
            <a:r>
              <a:rPr lang="en-US" sz="2000" dirty="0" smtClean="0"/>
              <a:t> </a:t>
            </a:r>
            <a:r>
              <a:rPr lang="en-US" sz="2000" dirty="0" err="1" smtClean="0"/>
              <a:t>sẽ</a:t>
            </a:r>
            <a:r>
              <a:rPr lang="en-US" sz="2000" dirty="0" smtClean="0"/>
              <a:t> </a:t>
            </a:r>
            <a:r>
              <a:rPr lang="en-US" sz="2000" dirty="0" err="1" smtClean="0"/>
              <a:t>cảm</a:t>
            </a:r>
            <a:r>
              <a:rPr lang="en-US" sz="2000" dirty="0" smtClean="0"/>
              <a:t> </a:t>
            </a:r>
            <a:r>
              <a:rPr lang="en-US" sz="2000" dirty="0" err="1" smtClean="0"/>
              <a:t>thấy</a:t>
            </a:r>
            <a:r>
              <a:rPr lang="en-US" sz="2000" dirty="0" smtClean="0"/>
              <a:t> </a:t>
            </a:r>
            <a:r>
              <a:rPr lang="en-US" sz="2000" dirty="0" err="1" smtClean="0"/>
              <a:t>rất</a:t>
            </a:r>
            <a:r>
              <a:rPr lang="en-US" sz="2000" dirty="0" smtClean="0"/>
              <a:t> </a:t>
            </a:r>
            <a:r>
              <a:rPr lang="en-US" sz="2000" dirty="0" err="1" smtClean="0"/>
              <a:t>đỗi</a:t>
            </a:r>
            <a:r>
              <a:rPr lang="en-US" sz="2000" dirty="0" smtClean="0"/>
              <a:t> </a:t>
            </a:r>
            <a:r>
              <a:rPr lang="en-US" sz="2000" dirty="0" err="1" smtClean="0"/>
              <a:t>quen</a:t>
            </a:r>
            <a:r>
              <a:rPr lang="en-US" sz="2000" dirty="0" smtClean="0"/>
              <a:t> </a:t>
            </a:r>
            <a:r>
              <a:rPr lang="en-US" sz="2000" dirty="0" err="1" smtClean="0"/>
              <a:t>thuộc</a:t>
            </a:r>
            <a:r>
              <a:rPr lang="en-US" sz="2000" dirty="0" smtClean="0"/>
              <a:t> </a:t>
            </a:r>
            <a:r>
              <a:rPr lang="en-US" sz="2000" dirty="0" err="1" smtClean="0"/>
              <a:t>dù</a:t>
            </a:r>
            <a:r>
              <a:rPr lang="en-US" sz="2000" dirty="0" smtClean="0"/>
              <a:t> </a:t>
            </a:r>
            <a:r>
              <a:rPr lang="en-US" sz="2000" dirty="0" err="1" smtClean="0"/>
              <a:t>rằng</a:t>
            </a:r>
            <a:r>
              <a:rPr lang="en-US" sz="2000" dirty="0" smtClean="0"/>
              <a:t> </a:t>
            </a:r>
            <a:r>
              <a:rPr lang="en-US" sz="2000" dirty="0" err="1" smtClean="0"/>
              <a:t>bạn</a:t>
            </a:r>
            <a:r>
              <a:rPr lang="en-US" sz="2000" dirty="0" smtClean="0"/>
              <a:t> </a:t>
            </a:r>
            <a:r>
              <a:rPr lang="en-US" sz="2000" dirty="0" err="1" smtClean="0"/>
              <a:t>vừa</a:t>
            </a:r>
            <a:r>
              <a:rPr lang="en-US" sz="2000" dirty="0" smtClean="0"/>
              <a:t> </a:t>
            </a:r>
            <a:r>
              <a:rPr lang="en-US" sz="2000" dirty="0" err="1" smtClean="0"/>
              <a:t>mới</a:t>
            </a:r>
            <a:r>
              <a:rPr lang="en-US" sz="2000" dirty="0" smtClean="0"/>
              <a:t> </a:t>
            </a:r>
            <a:r>
              <a:rPr lang="en-US" sz="2000" dirty="0" err="1" smtClean="0"/>
              <a:t>học</a:t>
            </a:r>
            <a:r>
              <a:rPr lang="en-US" sz="2000" dirty="0" smtClean="0"/>
              <a:t> </a:t>
            </a:r>
            <a:r>
              <a:rPr lang="en-US" sz="2000" dirty="0" err="1" smtClean="0"/>
              <a:t>đồ</a:t>
            </a:r>
            <a:r>
              <a:rPr lang="en-US" sz="2000" dirty="0" smtClean="0"/>
              <a:t> </a:t>
            </a:r>
            <a:r>
              <a:rPr lang="en-US" sz="2000" dirty="0" err="1" smtClean="0"/>
              <a:t>thị</a:t>
            </a:r>
            <a:endParaRPr lang="en-US" sz="2000" dirty="0" smtClean="0"/>
          </a:p>
        </p:txBody>
      </p:sp>
      <p:sp>
        <p:nvSpPr>
          <p:cNvPr id="4" name="Rounded Rectangle 3">
            <a:hlinkClick r:id="rId2" action="ppaction://hlinksldjump"/>
          </p:cNvPr>
          <p:cNvSpPr/>
          <p:nvPr/>
        </p:nvSpPr>
        <p:spPr>
          <a:xfrm>
            <a:off x="2737647" y="3105359"/>
            <a:ext cx="4083050" cy="48577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Round – Robin Tournaments</a:t>
            </a:r>
            <a:endParaRPr lang="en-US" dirty="0"/>
          </a:p>
        </p:txBody>
      </p:sp>
      <p:sp>
        <p:nvSpPr>
          <p:cNvPr id="5" name="Rounded Rectangle 4">
            <a:hlinkClick r:id="rId3" action="ppaction://hlinksldjump"/>
          </p:cNvPr>
          <p:cNvSpPr/>
          <p:nvPr/>
        </p:nvSpPr>
        <p:spPr>
          <a:xfrm>
            <a:off x="2737647" y="4042015"/>
            <a:ext cx="4083050" cy="48577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Single – Elimination Tournaments</a:t>
            </a:r>
            <a:endParaRPr lang="en-US" dirty="0"/>
          </a:p>
        </p:txBody>
      </p:sp>
      <p:sp>
        <p:nvSpPr>
          <p:cNvPr id="6" name="Snip Diagonal Corner Rectangle 5">
            <a:hlinkClick r:id="rId4" action="ppaction://hlinksldjump"/>
          </p:cNvPr>
          <p:cNvSpPr/>
          <p:nvPr/>
        </p:nvSpPr>
        <p:spPr>
          <a:xfrm>
            <a:off x="7286625" y="5786438"/>
            <a:ext cx="1614488" cy="528637"/>
          </a:xfrm>
          <a:prstGeom prst="snip2Diag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 err="1" smtClean="0"/>
              <a:t>Về</a:t>
            </a:r>
            <a:r>
              <a:rPr lang="en-US" sz="1500" dirty="0" smtClean="0"/>
              <a:t> </a:t>
            </a:r>
            <a:r>
              <a:rPr lang="en-US" sz="1500" dirty="0" err="1" smtClean="0"/>
              <a:t>trang</a:t>
            </a:r>
            <a:r>
              <a:rPr lang="en-US" sz="1500" dirty="0" smtClean="0"/>
              <a:t> </a:t>
            </a:r>
            <a:r>
              <a:rPr lang="en-US" sz="1500" dirty="0" err="1" smtClean="0"/>
              <a:t>chính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27409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1126" y="1764122"/>
            <a:ext cx="8229600" cy="3888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000" b="1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Acquaintanceship and Friendship Graphs</a:t>
            </a: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là</a:t>
            </a: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loại</a:t>
            </a: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đồ</a:t>
            </a: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thị</a:t>
            </a: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dùng</a:t>
            </a: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để</a:t>
            </a: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mô</a:t>
            </a: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hình</a:t>
            </a: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mối</a:t>
            </a: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quan</a:t>
            </a: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hệ</a:t>
            </a: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quen</a:t>
            </a: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biết</a:t>
            </a: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cũng</a:t>
            </a: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như</a:t>
            </a: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mối</a:t>
            </a: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quan</a:t>
            </a: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hệ</a:t>
            </a: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bạn</a:t>
            </a: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bè</a:t>
            </a: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của</a:t>
            </a: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mọi</a:t>
            </a: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người</a:t>
            </a: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000" dirty="0" err="1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Chúng</a:t>
            </a: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ta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thể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dùng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đồ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thị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đơn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giản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để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biểu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diễn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xem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hai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người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nào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quen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biết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hay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phải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bạn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hay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(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trong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đời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thực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cũng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như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trong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thế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giới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ảo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qua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trang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mạng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xã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hội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như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facebook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). 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000" dirty="0" err="1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Mỗi</a:t>
            </a: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người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trong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nhóm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riêng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biệt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tượng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trưng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cho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đỉnh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Người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ta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dùng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cạnh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hướng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để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liên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kết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hai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người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quen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biết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nhau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hay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bạn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nhau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hay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cạnh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song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song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thường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cạnh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khuyên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dùng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trong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loại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đồ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thì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này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(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nếu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như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bao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gồm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cái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khái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niệm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tự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nhận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thức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chính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bản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thân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mình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thì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thể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sử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cạnh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khuyên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).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432350" y="169231"/>
            <a:ext cx="7308376" cy="967312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Acquaintanceship and </a:t>
            </a:r>
            <a:br>
              <a:rPr lang="en-US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Friendship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87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1126" y="1282038"/>
            <a:ext cx="7760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Acquaintanceship and Friendship Graphs:</a:t>
            </a:r>
            <a:endParaRPr lang="en-US" dirty="0"/>
          </a:p>
        </p:txBody>
      </p:sp>
      <p:sp>
        <p:nvSpPr>
          <p:cNvPr id="10" name="Snip Diagonal Corner Rectangle 9">
            <a:hlinkClick r:id="rId2" action="ppaction://hlinksldjump"/>
          </p:cNvPr>
          <p:cNvSpPr/>
          <p:nvPr/>
        </p:nvSpPr>
        <p:spPr>
          <a:xfrm>
            <a:off x="7286625" y="5786438"/>
            <a:ext cx="1614488" cy="528637"/>
          </a:xfrm>
          <a:prstGeom prst="snip2Diag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Về</a:t>
            </a:r>
            <a:r>
              <a:rPr lang="en-US" sz="1200" dirty="0" smtClean="0"/>
              <a:t> Social Networks</a:t>
            </a:r>
            <a:endParaRPr lang="en-US" sz="1200" dirty="0"/>
          </a:p>
        </p:txBody>
      </p:sp>
      <p:sp>
        <p:nvSpPr>
          <p:cNvPr id="12" name="Title 7"/>
          <p:cNvSpPr>
            <a:spLocks noGrp="1"/>
          </p:cNvSpPr>
          <p:nvPr>
            <p:ph type="title"/>
          </p:nvPr>
        </p:nvSpPr>
        <p:spPr>
          <a:xfrm>
            <a:off x="1432350" y="169231"/>
            <a:ext cx="7308376" cy="967312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Acquaintanceship and </a:t>
            </a:r>
            <a:br>
              <a:rPr lang="en-US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Friendship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Graphs</a:t>
            </a:r>
            <a:endParaRPr lang="en-US" dirty="0"/>
          </a:p>
        </p:txBody>
      </p:sp>
      <p:pic>
        <p:nvPicPr>
          <p:cNvPr id="13" name="Picture 12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07"/>
          <a:stretch/>
        </p:blipFill>
        <p:spPr>
          <a:xfrm>
            <a:off x="511126" y="1712945"/>
            <a:ext cx="6163645" cy="3521254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511126" y="5338969"/>
            <a:ext cx="8229600" cy="1006756"/>
          </a:xfrm>
        </p:spPr>
        <p:txBody>
          <a:bodyPr/>
          <a:lstStyle/>
          <a:p>
            <a:pPr marL="0" lvl="0" indent="0" algn="ctr">
              <a:buNone/>
            </a:pPr>
            <a:r>
              <a:rPr lang="en-US" sz="2000" dirty="0" err="1"/>
              <a:t>Biểu</a:t>
            </a:r>
            <a:r>
              <a:rPr lang="en-US" sz="2000" dirty="0"/>
              <a:t> </a:t>
            </a:r>
            <a:r>
              <a:rPr lang="en-US" sz="2000" dirty="0" err="1"/>
              <a:t>đồ</a:t>
            </a:r>
            <a:r>
              <a:rPr lang="en-US" sz="2000" dirty="0"/>
              <a:t> </a:t>
            </a:r>
            <a:r>
              <a:rPr lang="en-US" sz="2000" dirty="0" err="1"/>
              <a:t>về</a:t>
            </a:r>
            <a:r>
              <a:rPr lang="en-US" sz="2000" dirty="0"/>
              <a:t> </a:t>
            </a:r>
            <a:r>
              <a:rPr lang="en-US" sz="2000" dirty="0" err="1"/>
              <a:t>sự</a:t>
            </a:r>
            <a:r>
              <a:rPr lang="en-US" sz="2000" dirty="0"/>
              <a:t> </a:t>
            </a:r>
            <a:r>
              <a:rPr lang="en-US" sz="2000" dirty="0" err="1"/>
              <a:t>quen</a:t>
            </a:r>
            <a:r>
              <a:rPr lang="en-US" sz="2000" dirty="0"/>
              <a:t> </a:t>
            </a:r>
            <a:r>
              <a:rPr lang="en-US" sz="2000" dirty="0" err="1"/>
              <a:t>biết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tất</a:t>
            </a:r>
            <a:r>
              <a:rPr lang="en-US" sz="2000" dirty="0"/>
              <a:t> </a:t>
            </a:r>
            <a:r>
              <a:rPr lang="en-US" sz="2000" dirty="0" err="1"/>
              <a:t>cả</a:t>
            </a:r>
            <a:r>
              <a:rPr lang="en-US" sz="2000" dirty="0"/>
              <a:t> </a:t>
            </a:r>
            <a:r>
              <a:rPr lang="en-US" sz="2000" dirty="0" err="1"/>
              <a:t>mọi</a:t>
            </a:r>
            <a:r>
              <a:rPr lang="en-US" sz="2000" dirty="0"/>
              <a:t> </a:t>
            </a:r>
            <a:r>
              <a:rPr lang="en-US" sz="2000" dirty="0" err="1"/>
              <a:t>người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thế</a:t>
            </a:r>
            <a:r>
              <a:rPr lang="en-US" sz="2000" dirty="0"/>
              <a:t> </a:t>
            </a:r>
            <a:r>
              <a:rPr lang="en-US" sz="2000" dirty="0" err="1"/>
              <a:t>giới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hơn</a:t>
            </a:r>
            <a:r>
              <a:rPr lang="en-US" sz="2000" dirty="0"/>
              <a:t> </a:t>
            </a:r>
            <a:r>
              <a:rPr lang="en-US" sz="2000" dirty="0" err="1"/>
              <a:t>sáu</a:t>
            </a:r>
            <a:r>
              <a:rPr lang="en-US" sz="2000" dirty="0"/>
              <a:t> </a:t>
            </a:r>
            <a:r>
              <a:rPr lang="en-US" sz="2000" dirty="0" err="1"/>
              <a:t>tỷ</a:t>
            </a:r>
            <a:r>
              <a:rPr lang="en-US" sz="2000" dirty="0"/>
              <a:t> </a:t>
            </a:r>
            <a:r>
              <a:rPr lang="en-US" sz="2000" dirty="0" err="1"/>
              <a:t>đỉnh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lẽ</a:t>
            </a:r>
            <a:r>
              <a:rPr lang="en-US" sz="2000" dirty="0"/>
              <a:t> </a:t>
            </a:r>
            <a:r>
              <a:rPr lang="en-US" sz="2000" dirty="0" err="1"/>
              <a:t>nhiều</a:t>
            </a:r>
            <a:r>
              <a:rPr lang="en-US" sz="2000" dirty="0"/>
              <a:t> </a:t>
            </a:r>
            <a:r>
              <a:rPr lang="en-US" sz="2000" dirty="0" err="1"/>
              <a:t>hơn</a:t>
            </a:r>
            <a:r>
              <a:rPr lang="en-US" sz="2000" dirty="0"/>
              <a:t> </a:t>
            </a:r>
            <a:r>
              <a:rPr lang="en-US" sz="2000" dirty="0" err="1" smtClean="0"/>
              <a:t>một</a:t>
            </a:r>
            <a:r>
              <a:rPr lang="en-US" sz="2000" dirty="0" smtClean="0"/>
              <a:t> </a:t>
            </a:r>
            <a:r>
              <a:rPr lang="en-US" sz="2000" dirty="0" err="1"/>
              <a:t>nghìn</a:t>
            </a:r>
            <a:r>
              <a:rPr lang="en-US" sz="2000" dirty="0"/>
              <a:t> </a:t>
            </a:r>
            <a:r>
              <a:rPr lang="en-US" sz="2000" dirty="0" err="1"/>
              <a:t>tỷ</a:t>
            </a:r>
            <a:r>
              <a:rPr lang="en-US" sz="2000" dirty="0"/>
              <a:t> </a:t>
            </a:r>
            <a:r>
              <a:rPr lang="en-US" sz="2000" dirty="0" err="1"/>
              <a:t>cạnh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pic>
        <p:nvPicPr>
          <p:cNvPr id="15" name="Content Placeholder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259" y="1865712"/>
            <a:ext cx="6369234" cy="3920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583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424" y="67818"/>
            <a:ext cx="7308376" cy="967312"/>
          </a:xfrm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Influence Graphs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1651103"/>
            <a:ext cx="8229600" cy="3627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000" dirty="0" err="1" smtClean="0">
                <a:latin typeface="+mj-lt"/>
              </a:rPr>
              <a:t>Trong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các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nghiên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cứu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về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hành</a:t>
            </a:r>
            <a:r>
              <a:rPr lang="en-US" sz="2000" dirty="0" smtClean="0">
                <a:latin typeface="+mj-lt"/>
              </a:rPr>
              <a:t> vi </a:t>
            </a:r>
            <a:r>
              <a:rPr lang="en-US" sz="2000" dirty="0" err="1" smtClean="0">
                <a:latin typeface="+mj-lt"/>
              </a:rPr>
              <a:t>của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nhóm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người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nào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đó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được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quan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sát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và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cho</a:t>
            </a:r>
            <a:r>
              <a:rPr lang="en-US" sz="2000" dirty="0" smtClean="0">
                <a:latin typeface="+mj-lt"/>
              </a:rPr>
              <a:t> ta </a:t>
            </a:r>
            <a:r>
              <a:rPr lang="en-US" sz="2000" dirty="0" err="1" smtClean="0">
                <a:latin typeface="+mj-lt"/>
              </a:rPr>
              <a:t>thấy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rằng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một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số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người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có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thể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ảnh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hưởng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bởi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suy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nghĩ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của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người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khác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và</a:t>
            </a: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Influence Graphs</a:t>
            </a: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được</a:t>
            </a: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sử</a:t>
            </a: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dụng</a:t>
            </a: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để</a:t>
            </a: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thể</a:t>
            </a: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hiện</a:t>
            </a: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điều</a:t>
            </a: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này</a:t>
            </a: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- 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Đồ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thị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ảnh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hưởng</a:t>
            </a: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là</a:t>
            </a: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đồ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thị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hướng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thể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dùng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để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biểu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diễn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mối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quan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hệ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này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sz="2000" dirty="0" err="1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Mỗi</a:t>
            </a: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người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trong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nhóm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tượng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trưng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cho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đỉnh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cạnh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hướng</a:t>
            </a: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từ</a:t>
            </a: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A  </a:t>
            </a:r>
            <a:r>
              <a:rPr lang="en-US" sz="2000" dirty="0" err="1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đến</a:t>
            </a: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đỉnh</a:t>
            </a: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B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nếu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người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đại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diện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bởi</a:t>
            </a: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đỉnh</a:t>
            </a: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A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ảnh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hưởng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đến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người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đại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diện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bởi</a:t>
            </a: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đỉnh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B.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Đồ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thị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ảnh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hưởng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thì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chứa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cạnh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song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song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hướng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cạnh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khuyên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567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424" y="67818"/>
            <a:ext cx="7308376" cy="967312"/>
          </a:xfrm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Influence Graphs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1651103"/>
            <a:ext cx="8229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000" dirty="0" err="1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Ví</a:t>
            </a: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dụ</a:t>
            </a: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về</a:t>
            </a: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Influence Graphs, </a:t>
            </a:r>
            <a:r>
              <a:rPr lang="en-US" sz="2000" dirty="0" err="1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đồ</a:t>
            </a: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thị</a:t>
            </a: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thể</a:t>
            </a: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hiện</a:t>
            </a: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sự</a:t>
            </a: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ảnh</a:t>
            </a: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hưởng</a:t>
            </a: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lẫn</a:t>
            </a: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nhau</a:t>
            </a: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trong</a:t>
            </a: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một</a:t>
            </a: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nhóm</a:t>
            </a:r>
            <a:r>
              <a:rPr lang="en-US" sz="2000" dirty="0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người</a:t>
            </a:r>
            <a:endParaRPr lang="en-US" sz="2000" dirty="0">
              <a:latin typeface="+mj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 descr="D:\09_1_08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4"/>
          <a:stretch/>
        </p:blipFill>
        <p:spPr bwMode="auto">
          <a:xfrm>
            <a:off x="3810000" y="2289351"/>
            <a:ext cx="4876800" cy="31337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Snip Diagonal Corner Rectangle 4">
            <a:hlinkClick r:id="rId3" action="ppaction://hlinksldjump"/>
          </p:cNvPr>
          <p:cNvSpPr/>
          <p:nvPr/>
        </p:nvSpPr>
        <p:spPr>
          <a:xfrm>
            <a:off x="7286625" y="5786438"/>
            <a:ext cx="1614488" cy="528637"/>
          </a:xfrm>
          <a:prstGeom prst="snip2Diag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Về</a:t>
            </a:r>
            <a:r>
              <a:rPr lang="en-US" sz="1200" dirty="0" smtClean="0"/>
              <a:t> Social Networks</a:t>
            </a:r>
            <a:endParaRPr lang="en-US" sz="1200" dirty="0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810" y="2422476"/>
            <a:ext cx="5345445" cy="345133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6389" y="3132482"/>
            <a:ext cx="30308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hưởng</a:t>
            </a:r>
            <a:r>
              <a:rPr lang="en-US" dirty="0"/>
              <a:t> </a:t>
            </a:r>
            <a:r>
              <a:rPr lang="en-US" dirty="0" err="1"/>
              <a:t>này,Deborah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hưởng</a:t>
            </a:r>
            <a:r>
              <a:rPr lang="en-US" dirty="0"/>
              <a:t>,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cô</a:t>
            </a:r>
            <a:r>
              <a:rPr lang="en-US" dirty="0"/>
              <a:t> </a:t>
            </a:r>
            <a:r>
              <a:rPr lang="en-US" dirty="0" err="1"/>
              <a:t>ấy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hưởng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Brian , Fred , </a:t>
            </a:r>
            <a:r>
              <a:rPr lang="en-US" dirty="0" err="1"/>
              <a:t>và</a:t>
            </a:r>
            <a:r>
              <a:rPr lang="en-US" dirty="0"/>
              <a:t> Linda. </a:t>
            </a:r>
            <a:r>
              <a:rPr lang="en-US" dirty="0" err="1"/>
              <a:t>Ngoài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, Yvonne </a:t>
            </a:r>
            <a:r>
              <a:rPr lang="en-US" dirty="0" err="1"/>
              <a:t>và</a:t>
            </a:r>
            <a:r>
              <a:rPr lang="en-US" dirty="0"/>
              <a:t> Brian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hưởng</a:t>
            </a:r>
            <a:r>
              <a:rPr lang="en-US" dirty="0"/>
              <a:t> </a:t>
            </a:r>
            <a:r>
              <a:rPr lang="en-US" dirty="0" err="1"/>
              <a:t>lẫn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493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424" y="67818"/>
            <a:ext cx="7308376" cy="967312"/>
          </a:xfrm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Collaboration Graphs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2284" y="1917910"/>
            <a:ext cx="8004516" cy="2494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b="1" dirty="0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- Collaboration Graphs </a:t>
            </a:r>
            <a:r>
              <a:rPr lang="en-US" dirty="0" err="1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là</a:t>
            </a:r>
            <a:r>
              <a:rPr lang="en-US" dirty="0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đồ</a:t>
            </a:r>
            <a:r>
              <a:rPr lang="en-US" dirty="0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thị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cộng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tác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dùng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mô</a:t>
            </a:r>
            <a:r>
              <a:rPr lang="en-US" dirty="0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hình</a:t>
            </a:r>
            <a:r>
              <a:rPr lang="en-US" dirty="0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hóa</a:t>
            </a:r>
            <a:r>
              <a:rPr lang="en-US" dirty="0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mạng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xã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hội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hai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cùng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nhau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cách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nào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đó</a:t>
            </a:r>
            <a:r>
              <a:rPr lang="en-US" dirty="0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</a:p>
          <a:p>
            <a:pPr marL="171450" indent="-171450">
              <a:lnSpc>
                <a:spcPct val="115000"/>
              </a:lnSpc>
              <a:spcAft>
                <a:spcPts val="1000"/>
              </a:spcAft>
              <a:buFontTx/>
              <a:buChar char="-"/>
            </a:pPr>
            <a:endParaRPr lang="en-US" sz="1200" dirty="0"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15000"/>
              </a:lnSpc>
              <a:spcAft>
                <a:spcPts val="1000"/>
              </a:spcAft>
              <a:buFontTx/>
              <a:buChar char="-"/>
            </a:pPr>
            <a:endParaRPr lang="en-US" sz="1200" dirty="0"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- </a:t>
            </a:r>
            <a:r>
              <a:rPr lang="en-US" dirty="0" err="1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Đồ</a:t>
            </a:r>
            <a:r>
              <a:rPr lang="en-US" dirty="0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thị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cộng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tác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khá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đơn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giản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Mỗi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đỉnh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thị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đại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hai</a:t>
            </a:r>
            <a:r>
              <a:rPr lang="en-US" dirty="0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người</a:t>
            </a:r>
            <a:r>
              <a:rPr lang="en-US" dirty="0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nối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nhau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bởi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cạnh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vô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hướng</a:t>
            </a:r>
            <a:r>
              <a:rPr lang="en-US" dirty="0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khi</a:t>
            </a:r>
            <a:r>
              <a:rPr lang="en-US" dirty="0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họ</a:t>
            </a:r>
            <a:r>
              <a:rPr lang="en-US" dirty="0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hợp</a:t>
            </a:r>
            <a:r>
              <a:rPr lang="en-US" dirty="0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tác</a:t>
            </a:r>
            <a:r>
              <a:rPr lang="en-US" dirty="0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với</a:t>
            </a:r>
            <a:r>
              <a:rPr lang="en-US" dirty="0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nhau</a:t>
            </a:r>
            <a:r>
              <a:rPr lang="en-US" dirty="0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cạnh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song </a:t>
            </a:r>
            <a:r>
              <a:rPr lang="en-US" dirty="0" err="1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song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cạnh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khuyên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thị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cộng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tác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endParaRPr lang="en-US" sz="1200" dirty="0"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79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424" y="67818"/>
            <a:ext cx="7308376" cy="967312"/>
          </a:xfrm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Collaboration Graphs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16824" y="1552651"/>
            <a:ext cx="1659986" cy="2322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 err="1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Ví</a:t>
            </a:r>
            <a:r>
              <a:rPr lang="en-US" dirty="0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dụ</a:t>
            </a:r>
            <a:r>
              <a:rPr lang="en-US" dirty="0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về</a:t>
            </a:r>
            <a:r>
              <a:rPr lang="en-US" dirty="0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đồ</a:t>
            </a:r>
            <a:r>
              <a:rPr lang="en-US" dirty="0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thị</a:t>
            </a:r>
            <a:r>
              <a:rPr lang="en-US" dirty="0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Collaboration </a:t>
            </a:r>
            <a:r>
              <a:rPr lang="en-US" dirty="0" err="1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Grraphs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biểu</a:t>
            </a:r>
            <a:r>
              <a:rPr lang="en-US" dirty="0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diễn</a:t>
            </a:r>
            <a:r>
              <a:rPr lang="en-US" dirty="0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sự</a:t>
            </a:r>
            <a:r>
              <a:rPr lang="en-US" dirty="0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hợp</a:t>
            </a:r>
            <a:r>
              <a:rPr lang="en-US" dirty="0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tác</a:t>
            </a:r>
            <a:r>
              <a:rPr lang="en-US" dirty="0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của</a:t>
            </a:r>
            <a:r>
              <a:rPr lang="en-US" dirty="0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nhân</a:t>
            </a:r>
            <a:r>
              <a:rPr lang="en-US" dirty="0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viên</a:t>
            </a:r>
            <a:r>
              <a:rPr lang="en-US" dirty="0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trong</a:t>
            </a:r>
            <a:r>
              <a:rPr lang="en-US" dirty="0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công</a:t>
            </a:r>
            <a:r>
              <a:rPr lang="en-US" dirty="0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ty</a:t>
            </a:r>
            <a:endParaRPr lang="en-US" dirty="0"/>
          </a:p>
        </p:txBody>
      </p:sp>
      <p:pic>
        <p:nvPicPr>
          <p:cNvPr id="5" name="Picture 4" descr="D:\Collaboration Graph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97" y="1188494"/>
            <a:ext cx="5924550" cy="52292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nip Diagonal Corner Rectangle 5">
            <a:hlinkClick r:id="rId3" action="ppaction://hlinksldjump"/>
          </p:cNvPr>
          <p:cNvSpPr/>
          <p:nvPr/>
        </p:nvSpPr>
        <p:spPr>
          <a:xfrm>
            <a:off x="7286625" y="5786438"/>
            <a:ext cx="1614488" cy="528637"/>
          </a:xfrm>
          <a:prstGeom prst="snip2Diag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Về</a:t>
            </a:r>
            <a:r>
              <a:rPr lang="en-US" sz="1200" dirty="0" smtClean="0"/>
              <a:t> Social Networks</a:t>
            </a:r>
            <a:endParaRPr lang="en-US" sz="1200" dirty="0"/>
          </a:p>
        </p:txBody>
      </p:sp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77" y="1252765"/>
            <a:ext cx="8198523" cy="435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5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424" y="81006"/>
            <a:ext cx="7308376" cy="967312"/>
          </a:xfrm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Call Graphs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5775" y="1646810"/>
            <a:ext cx="8315325" cy="3909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2">
                  <a:lumMod val="60000"/>
                  <a:lumOff val="40000"/>
                </a:schemeClr>
              </a:buClr>
            </a:pP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000" b="1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Call Graphs 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2000" dirty="0" err="1"/>
              <a:t>Đồ</a:t>
            </a:r>
            <a:r>
              <a:rPr lang="en-US" sz="2000" dirty="0"/>
              <a:t> </a:t>
            </a:r>
            <a:r>
              <a:rPr lang="en-US" sz="2000" dirty="0" err="1"/>
              <a:t>thị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thể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mô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 </a:t>
            </a:r>
            <a:r>
              <a:rPr lang="en-US" sz="2000" dirty="0" err="1"/>
              <a:t>cuộc</a:t>
            </a:r>
            <a:r>
              <a:rPr lang="en-US" sz="2000" dirty="0"/>
              <a:t> </a:t>
            </a:r>
            <a:r>
              <a:rPr lang="en-US" sz="2000" dirty="0" err="1"/>
              <a:t>gọi</a:t>
            </a:r>
            <a:r>
              <a:rPr lang="en-US" sz="2000" dirty="0"/>
              <a:t> </a:t>
            </a:r>
            <a:r>
              <a:rPr lang="en-US" sz="2000" dirty="0" err="1"/>
              <a:t>điện</a:t>
            </a:r>
            <a:r>
              <a:rPr lang="en-US" sz="2000" dirty="0"/>
              <a:t> </a:t>
            </a:r>
            <a:r>
              <a:rPr lang="en-US" sz="2000" dirty="0" err="1"/>
              <a:t>thoại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mạng</a:t>
            </a:r>
            <a:r>
              <a:rPr lang="en-US" sz="2000" dirty="0"/>
              <a:t>, </a:t>
            </a:r>
            <a:r>
              <a:rPr lang="en-US" sz="2000" dirty="0" err="1"/>
              <a:t>chẳng</a:t>
            </a:r>
            <a:r>
              <a:rPr lang="en-US" sz="2000" dirty="0"/>
              <a:t> </a:t>
            </a:r>
            <a:r>
              <a:rPr lang="en-US" sz="2000" dirty="0" err="1"/>
              <a:t>hạn</a:t>
            </a:r>
            <a:r>
              <a:rPr lang="en-US" sz="2000" dirty="0"/>
              <a:t> </a:t>
            </a:r>
            <a:r>
              <a:rPr lang="en-US" sz="2000" dirty="0" err="1"/>
              <a:t>như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mạng</a:t>
            </a:r>
            <a:r>
              <a:rPr lang="en-US" sz="2000" dirty="0"/>
              <a:t> </a:t>
            </a:r>
            <a:r>
              <a:rPr lang="en-US" sz="2000" dirty="0" err="1"/>
              <a:t>điện</a:t>
            </a:r>
            <a:r>
              <a:rPr lang="en-US" sz="2000" dirty="0"/>
              <a:t> </a:t>
            </a:r>
            <a:r>
              <a:rPr lang="en-US" sz="2000" dirty="0" err="1"/>
              <a:t>thoại</a:t>
            </a:r>
            <a:r>
              <a:rPr lang="en-US" sz="2000" dirty="0"/>
              <a:t> </a:t>
            </a:r>
            <a:r>
              <a:rPr lang="en-US" sz="2000" dirty="0" err="1"/>
              <a:t>đường</a:t>
            </a:r>
            <a:r>
              <a:rPr lang="en-US" sz="2000" dirty="0"/>
              <a:t> </a:t>
            </a:r>
            <a:r>
              <a:rPr lang="en-US" sz="2000" dirty="0" err="1" smtClean="0"/>
              <a:t>dài</a:t>
            </a:r>
            <a:r>
              <a:rPr lang="en-US" sz="2000" dirty="0" smtClean="0"/>
              <a:t>. </a:t>
            </a:r>
            <a:r>
              <a:rPr lang="en-US" sz="2000" dirty="0" err="1" smtClean="0"/>
              <a:t>Đặc</a:t>
            </a:r>
            <a:r>
              <a:rPr lang="en-US" sz="2000" dirty="0" smtClean="0"/>
              <a:t> </a:t>
            </a:r>
            <a:r>
              <a:rPr lang="en-US" sz="2000" dirty="0" err="1"/>
              <a:t>biệt</a:t>
            </a:r>
            <a:r>
              <a:rPr lang="en-US" sz="2000" dirty="0"/>
              <a:t>,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đồ</a:t>
            </a:r>
            <a:r>
              <a:rPr lang="en-US" sz="2000" dirty="0"/>
              <a:t> </a:t>
            </a:r>
            <a:r>
              <a:rPr lang="en-US" sz="2000" dirty="0" err="1"/>
              <a:t>thị</a:t>
            </a:r>
            <a:r>
              <a:rPr lang="en-US" sz="2000" dirty="0"/>
              <a:t> </a:t>
            </a:r>
            <a:r>
              <a:rPr lang="en-US" sz="2000" dirty="0" err="1"/>
              <a:t>cuộc</a:t>
            </a:r>
            <a:r>
              <a:rPr lang="en-US" sz="2000" dirty="0"/>
              <a:t> </a:t>
            </a:r>
            <a:r>
              <a:rPr lang="en-US" sz="2000" dirty="0" err="1"/>
              <a:t>gọi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thể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mô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cuộc</a:t>
            </a:r>
            <a:r>
              <a:rPr lang="en-US" sz="2000" dirty="0"/>
              <a:t> </a:t>
            </a:r>
            <a:r>
              <a:rPr lang="en-US" sz="2000" dirty="0" err="1"/>
              <a:t>gọi</a:t>
            </a:r>
            <a:r>
              <a:rPr lang="en-US" sz="2000" dirty="0"/>
              <a:t> </a:t>
            </a:r>
            <a:r>
              <a:rPr lang="en-US" sz="2000" dirty="0" err="1"/>
              <a:t>nơi</a:t>
            </a:r>
            <a:r>
              <a:rPr lang="en-US" sz="2000" dirty="0"/>
              <a:t> </a:t>
            </a:r>
            <a:r>
              <a:rPr lang="en-US" sz="2000" dirty="0" err="1"/>
              <a:t>mỗi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</a:t>
            </a:r>
            <a:r>
              <a:rPr lang="en-US" sz="2000" dirty="0" err="1"/>
              <a:t>điện</a:t>
            </a:r>
            <a:r>
              <a:rPr lang="en-US" sz="2000" dirty="0"/>
              <a:t> </a:t>
            </a:r>
            <a:r>
              <a:rPr lang="en-US" sz="2000" dirty="0" err="1"/>
              <a:t>thoại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đại</a:t>
            </a:r>
            <a:r>
              <a:rPr lang="en-US" sz="2000" dirty="0"/>
              <a:t> </a:t>
            </a:r>
            <a:r>
              <a:rPr lang="en-US" sz="2000" dirty="0" err="1"/>
              <a:t>diện</a:t>
            </a:r>
            <a:r>
              <a:rPr lang="en-US" sz="2000" dirty="0"/>
              <a:t> </a:t>
            </a:r>
            <a:r>
              <a:rPr lang="en-US" sz="2000" dirty="0" err="1"/>
              <a:t>bởi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đỉnh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mỗi</a:t>
            </a:r>
            <a:r>
              <a:rPr lang="en-US" sz="2000" dirty="0"/>
              <a:t> </a:t>
            </a:r>
            <a:r>
              <a:rPr lang="en-US" sz="2000" dirty="0" err="1"/>
              <a:t>cuộc</a:t>
            </a:r>
            <a:r>
              <a:rPr lang="en-US" sz="2000" dirty="0"/>
              <a:t> </a:t>
            </a:r>
            <a:r>
              <a:rPr lang="en-US" sz="2000" dirty="0" err="1"/>
              <a:t>gọi</a:t>
            </a:r>
            <a:r>
              <a:rPr lang="en-US" sz="2000" dirty="0"/>
              <a:t> </a:t>
            </a:r>
            <a:r>
              <a:rPr lang="en-US" sz="2000" dirty="0" err="1"/>
              <a:t>điện</a:t>
            </a:r>
            <a:r>
              <a:rPr lang="en-US" sz="2000" dirty="0"/>
              <a:t> </a:t>
            </a:r>
            <a:r>
              <a:rPr lang="en-US" sz="2000" dirty="0" err="1"/>
              <a:t>thoại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đại</a:t>
            </a:r>
            <a:r>
              <a:rPr lang="en-US" sz="2000" dirty="0"/>
              <a:t> </a:t>
            </a:r>
            <a:r>
              <a:rPr lang="en-US" sz="2000" dirty="0" err="1"/>
              <a:t>diện</a:t>
            </a:r>
            <a:r>
              <a:rPr lang="en-US" sz="2000" dirty="0"/>
              <a:t> </a:t>
            </a:r>
            <a:r>
              <a:rPr lang="en-US" sz="2000" dirty="0" err="1"/>
              <a:t>bởi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cạnh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chúng</a:t>
            </a:r>
            <a:r>
              <a:rPr lang="en-US" sz="2000" dirty="0"/>
              <a:t>.</a:t>
            </a: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endParaRPr lang="en-US" sz="2000" dirty="0" smtClean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Clr>
                <a:schemeClr val="tx2">
                  <a:lumMod val="60000"/>
                  <a:lumOff val="40000"/>
                </a:schemeClr>
              </a:buClr>
            </a:pP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000" b="1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Call Graphs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đa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hướng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mỗi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đỉnh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đại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/>
              <a:t>cạnh</a:t>
            </a:r>
            <a:r>
              <a:rPr lang="en-US" sz="2000" dirty="0" smtClean="0"/>
              <a:t> </a:t>
            </a:r>
            <a:r>
              <a:rPr lang="en-US" sz="2000" dirty="0" err="1"/>
              <a:t>đại</a:t>
            </a:r>
            <a:r>
              <a:rPr lang="en-US" sz="2000" dirty="0"/>
              <a:t> </a:t>
            </a:r>
            <a:r>
              <a:rPr lang="en-US" sz="2000" dirty="0" err="1"/>
              <a:t>diện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cuộc</a:t>
            </a:r>
            <a:r>
              <a:rPr lang="en-US" sz="2000" dirty="0"/>
              <a:t> </a:t>
            </a:r>
            <a:r>
              <a:rPr lang="en-US" sz="2000" dirty="0" err="1"/>
              <a:t>gọi</a:t>
            </a:r>
            <a:r>
              <a:rPr lang="en-US" sz="2000" dirty="0"/>
              <a:t> </a:t>
            </a:r>
            <a:r>
              <a:rPr lang="en-US" sz="2000" dirty="0" err="1"/>
              <a:t>bắt</a:t>
            </a:r>
            <a:r>
              <a:rPr lang="en-US" sz="2000" dirty="0"/>
              <a:t> </a:t>
            </a:r>
            <a:r>
              <a:rPr lang="en-US" sz="2000" dirty="0" err="1"/>
              <a:t>đầu</a:t>
            </a:r>
            <a:r>
              <a:rPr lang="en-US" sz="2000" dirty="0"/>
              <a:t> </a:t>
            </a:r>
            <a:r>
              <a:rPr lang="en-US" sz="2000" dirty="0" err="1"/>
              <a:t>từ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</a:t>
            </a:r>
            <a:r>
              <a:rPr lang="en-US" sz="2000" dirty="0" err="1"/>
              <a:t>điện</a:t>
            </a:r>
            <a:r>
              <a:rPr lang="en-US" sz="2000" dirty="0"/>
              <a:t> </a:t>
            </a:r>
            <a:r>
              <a:rPr lang="en-US" sz="2000" dirty="0" err="1"/>
              <a:t>thoại</a:t>
            </a:r>
            <a:r>
              <a:rPr lang="en-US" sz="2000" dirty="0"/>
              <a:t> </a:t>
            </a:r>
            <a:r>
              <a:rPr lang="en-US" sz="2000" dirty="0" err="1"/>
              <a:t>mà</a:t>
            </a:r>
            <a:r>
              <a:rPr lang="en-US" sz="2000" dirty="0"/>
              <a:t> </a:t>
            </a:r>
            <a:r>
              <a:rPr lang="en-US" sz="2000" dirty="0" err="1"/>
              <a:t>từ</a:t>
            </a:r>
            <a:r>
              <a:rPr lang="en-US" sz="2000" dirty="0"/>
              <a:t> </a:t>
            </a:r>
            <a:r>
              <a:rPr lang="en-US" sz="2000" dirty="0" err="1"/>
              <a:t>đó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cuộc</a:t>
            </a:r>
            <a:r>
              <a:rPr lang="en-US" sz="2000" dirty="0"/>
              <a:t> </a:t>
            </a:r>
            <a:r>
              <a:rPr lang="en-US" sz="2000" dirty="0" err="1"/>
              <a:t>gọi</a:t>
            </a:r>
            <a:r>
              <a:rPr lang="en-US" sz="2000" dirty="0"/>
              <a:t> </a:t>
            </a:r>
            <a:r>
              <a:rPr lang="en-US" sz="2000" dirty="0" err="1"/>
              <a:t>đã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thực</a:t>
            </a:r>
            <a:r>
              <a:rPr lang="en-US" sz="2000" dirty="0"/>
              <a:t> </a:t>
            </a:r>
            <a:r>
              <a:rPr lang="en-US" sz="2000" dirty="0" err="1"/>
              <a:t>hiện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thúc</a:t>
            </a:r>
            <a:r>
              <a:rPr lang="en-US" sz="2000" dirty="0"/>
              <a:t> </a:t>
            </a:r>
            <a:r>
              <a:rPr lang="en-US" sz="2000" dirty="0" err="1"/>
              <a:t>vào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</a:t>
            </a:r>
            <a:r>
              <a:rPr lang="en-US" sz="2000" dirty="0" err="1"/>
              <a:t>điện</a:t>
            </a:r>
            <a:r>
              <a:rPr lang="en-US" sz="2000" dirty="0"/>
              <a:t> </a:t>
            </a:r>
            <a:r>
              <a:rPr lang="en-US" sz="2000" dirty="0" err="1"/>
              <a:t>thoại</a:t>
            </a:r>
            <a:r>
              <a:rPr lang="en-US" sz="2000" dirty="0"/>
              <a:t> </a:t>
            </a:r>
            <a:r>
              <a:rPr lang="en-US" sz="2000" dirty="0" err="1"/>
              <a:t>mà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cuộc</a:t>
            </a:r>
            <a:r>
              <a:rPr lang="en-US" sz="2000" dirty="0"/>
              <a:t> </a:t>
            </a:r>
            <a:r>
              <a:rPr lang="en-US" sz="2000" dirty="0" err="1"/>
              <a:t>gọi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thực</a:t>
            </a:r>
            <a:r>
              <a:rPr lang="en-US" sz="2000" dirty="0"/>
              <a:t> </a:t>
            </a:r>
            <a:r>
              <a:rPr lang="en-US" sz="2000" dirty="0" err="1" smtClean="0"/>
              <a:t>hiện</a:t>
            </a:r>
            <a:r>
              <a:rPr lang="en-US" sz="2000" dirty="0" smtClean="0"/>
              <a:t>. </a:t>
            </a:r>
            <a:r>
              <a:rPr lang="en-US" sz="2000" dirty="0" err="1" smtClean="0"/>
              <a:t>Chúng</a:t>
            </a:r>
            <a:r>
              <a:rPr lang="en-US" sz="2000" dirty="0" smtClean="0"/>
              <a:t> </a:t>
            </a:r>
            <a:r>
              <a:rPr lang="en-US" sz="2000" dirty="0"/>
              <a:t>ta </a:t>
            </a:r>
            <a:r>
              <a:rPr lang="en-US" sz="2000" dirty="0" err="1"/>
              <a:t>cần</a:t>
            </a:r>
            <a:r>
              <a:rPr lang="en-US" sz="2000" dirty="0"/>
              <a:t> </a:t>
            </a:r>
            <a:r>
              <a:rPr lang="en-US" sz="2000" dirty="0" err="1"/>
              <a:t>nhiều</a:t>
            </a:r>
            <a:r>
              <a:rPr lang="en-US" sz="2000" dirty="0"/>
              <a:t> </a:t>
            </a:r>
            <a:r>
              <a:rPr lang="en-US" sz="2000" dirty="0" err="1"/>
              <a:t>cạnh</a:t>
            </a:r>
            <a:r>
              <a:rPr lang="en-US" sz="2000" dirty="0"/>
              <a:t> </a:t>
            </a:r>
            <a:r>
              <a:rPr lang="en-US" sz="2000" dirty="0" err="1"/>
              <a:t>đảo</a:t>
            </a:r>
            <a:r>
              <a:rPr lang="en-US" sz="2000" dirty="0"/>
              <a:t> </a:t>
            </a:r>
            <a:r>
              <a:rPr lang="en-US" sz="2000" dirty="0" err="1"/>
              <a:t>vì</a:t>
            </a:r>
            <a:r>
              <a:rPr lang="en-US" sz="2000" dirty="0"/>
              <a:t> </a:t>
            </a:r>
            <a:r>
              <a:rPr lang="en-US" sz="2000" dirty="0" err="1"/>
              <a:t>chúng</a:t>
            </a:r>
            <a:r>
              <a:rPr lang="en-US" sz="2000" dirty="0"/>
              <a:t> ta </a:t>
            </a:r>
            <a:r>
              <a:rPr lang="en-US" sz="2000" dirty="0" err="1"/>
              <a:t>muốn</a:t>
            </a:r>
            <a:r>
              <a:rPr lang="en-US" sz="2000" dirty="0"/>
              <a:t> </a:t>
            </a:r>
            <a:r>
              <a:rPr lang="en-US" sz="2000" dirty="0" err="1"/>
              <a:t>đại</a:t>
            </a:r>
            <a:r>
              <a:rPr lang="en-US" sz="2000" dirty="0"/>
              <a:t> </a:t>
            </a:r>
            <a:r>
              <a:rPr lang="en-US" sz="2000" dirty="0" err="1"/>
              <a:t>diện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mỗi</a:t>
            </a:r>
            <a:r>
              <a:rPr lang="en-US" sz="2000" dirty="0"/>
              <a:t> </a:t>
            </a:r>
            <a:r>
              <a:rPr lang="en-US" sz="2000" dirty="0" err="1"/>
              <a:t>cuộc</a:t>
            </a:r>
            <a:r>
              <a:rPr lang="en-US" sz="2000" dirty="0"/>
              <a:t> </a:t>
            </a:r>
            <a:r>
              <a:rPr lang="en-US" sz="2000" dirty="0" err="1"/>
              <a:t>gọi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thực</a:t>
            </a:r>
            <a:r>
              <a:rPr lang="en-US" sz="2000" dirty="0"/>
              <a:t> </a:t>
            </a:r>
            <a:r>
              <a:rPr lang="en-US" sz="2000" dirty="0" err="1"/>
              <a:t>hiện</a:t>
            </a:r>
            <a:r>
              <a:rPr lang="en-US" sz="2000" dirty="0"/>
              <a:t> </a:t>
            </a:r>
            <a:r>
              <a:rPr lang="en-US" sz="2000" dirty="0" err="1"/>
              <a:t>từ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</a:t>
            </a:r>
            <a:r>
              <a:rPr lang="en-US" sz="2000" dirty="0" err="1"/>
              <a:t>điện</a:t>
            </a:r>
            <a:r>
              <a:rPr lang="en-US" sz="2000" dirty="0"/>
              <a:t> </a:t>
            </a:r>
            <a:r>
              <a:rPr lang="en-US" sz="2000" dirty="0" err="1"/>
              <a:t>thoại</a:t>
            </a:r>
            <a:r>
              <a:rPr lang="en-US" sz="2000" dirty="0"/>
              <a:t> </a:t>
            </a:r>
            <a:r>
              <a:rPr lang="en-US" sz="2000" dirty="0" err="1"/>
              <a:t>cụ</a:t>
            </a:r>
            <a:r>
              <a:rPr lang="en-US" sz="2000" dirty="0"/>
              <a:t> </a:t>
            </a:r>
            <a:r>
              <a:rPr lang="en-US" sz="2000" dirty="0" err="1"/>
              <a:t>thể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</a:t>
            </a:r>
            <a:r>
              <a:rPr lang="en-US" sz="2000" dirty="0" err="1"/>
              <a:t>thứ</a:t>
            </a:r>
            <a:r>
              <a:rPr lang="en-US" sz="2000" dirty="0"/>
              <a:t> </a:t>
            </a:r>
            <a:r>
              <a:rPr lang="en-US" sz="2000" dirty="0" err="1"/>
              <a:t>hai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963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424" y="81006"/>
            <a:ext cx="7308376" cy="967312"/>
          </a:xfrm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Call Graphs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71475" y="1502062"/>
            <a:ext cx="8315325" cy="736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cạnh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song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song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đại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diễn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mỗi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cuộc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gọi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cụ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thứ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hai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337" y="2772636"/>
            <a:ext cx="5943600" cy="30822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42876" y="1048318"/>
            <a:ext cx="8829676" cy="1724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just">
              <a:lnSpc>
                <a:spcPct val="107000"/>
              </a:lnSpc>
              <a:spcAft>
                <a:spcPts val="0"/>
              </a:spcAft>
            </a:pP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chúng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ta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tâm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cuộc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gọi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nối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hai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chúng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ta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vô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hướng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cạnh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giữa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cuộc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gọi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giữa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Đây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nền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(underlying undirected graph ).</a:t>
            </a:r>
          </a:p>
          <a:p>
            <a:pPr marL="457200" algn="just">
              <a:lnSpc>
                <a:spcPct val="107000"/>
              </a:lnSpc>
              <a:spcAft>
                <a:spcPts val="800"/>
              </a:spcAft>
            </a:pP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Dưới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đây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nền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nêu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lúc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nãy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235" y="2951706"/>
            <a:ext cx="5637530" cy="2724150"/>
          </a:xfrm>
          <a:prstGeom prst="rect">
            <a:avLst/>
          </a:prstGeom>
        </p:spPr>
      </p:pic>
      <p:sp>
        <p:nvSpPr>
          <p:cNvPr id="10" name="Snip Diagonal Corner Rectangle 9">
            <a:hlinkClick r:id="rId5" action="ppaction://hlinksldjump"/>
          </p:cNvPr>
          <p:cNvSpPr/>
          <p:nvPr/>
        </p:nvSpPr>
        <p:spPr>
          <a:xfrm>
            <a:off x="7286625" y="5786438"/>
            <a:ext cx="1614488" cy="528637"/>
          </a:xfrm>
          <a:prstGeom prst="snip2Diag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Về</a:t>
            </a:r>
            <a:r>
              <a:rPr lang="en-US" sz="1200" dirty="0" smtClean="0"/>
              <a:t> Communication Networks</a:t>
            </a:r>
            <a:endParaRPr lang="en-US" sz="1200" dirty="0"/>
          </a:p>
        </p:txBody>
      </p:sp>
      <p:pic>
        <p:nvPicPr>
          <p:cNvPr id="12" name="Picture 11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05" y="1227388"/>
            <a:ext cx="7627390" cy="416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0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7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424" y="232617"/>
            <a:ext cx="7308376" cy="967312"/>
          </a:xfrm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Web Graphs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" y="1245865"/>
            <a:ext cx="8601076" cy="4638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0"/>
              </a:spcAft>
            </a:pP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000" b="1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Web </a:t>
            </a:r>
            <a:r>
              <a:rPr lang="en-US" sz="20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Graphs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tả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trực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giữa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trang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web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thuộc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World Wide Web (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mạng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lướt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toàn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). </a:t>
            </a:r>
            <a:r>
              <a:rPr lang="en-US" sz="2000" b="1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Web Graphs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hướng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mỗi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đỉnh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đại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trang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web,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mỗi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cạnh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đại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mối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trang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Web 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(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đỉnh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tới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trang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Web (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đỉnh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cuối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lvl="0" algn="just">
              <a:lnSpc>
                <a:spcPct val="107000"/>
              </a:lnSpc>
              <a:spcAft>
                <a:spcPts val="0"/>
              </a:spcAft>
            </a:pP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web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lvl="0" algn="just">
              <a:lnSpc>
                <a:spcPct val="107000"/>
              </a:lnSpc>
              <a:spcAft>
                <a:spcPts val="0"/>
              </a:spcAft>
            </a:pP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   +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toán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PageRank (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thuật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toán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Google search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xếp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hạng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websites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cụ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họ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World Wide 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Web.</a:t>
            </a:r>
          </a:p>
          <a:p>
            <a:pPr lvl="0" algn="just">
              <a:lnSpc>
                <a:spcPct val="107000"/>
              </a:lnSpc>
              <a:spcAft>
                <a:spcPts val="0"/>
              </a:spcAft>
            </a:pP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   +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toán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PageRank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cá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lvl="0" algn="just">
              <a:lnSpc>
                <a:spcPct val="107000"/>
              </a:lnSpc>
              <a:spcAft>
                <a:spcPts val="0"/>
              </a:spcAft>
            </a:pP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  +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trang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web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tương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nhau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qua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chất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thuyết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dirty="0" smtClean="0">
                <a:latin typeface="+mj-lt"/>
                <a:ea typeface="Calibri" panose="020F0502020204030204" pitchFamily="34" charset="0"/>
              </a:rPr>
              <a:t>-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</a:rPr>
              <a:t>Được</a:t>
            </a:r>
            <a:r>
              <a:rPr lang="en-US" sz="2000" dirty="0" smtClean="0"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</a:rPr>
              <a:t>áp</a:t>
            </a:r>
            <a:r>
              <a:rPr lang="en-US" sz="20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</a:rPr>
              <a:t>dụng</a:t>
            </a:r>
            <a:r>
              <a:rPr lang="en-US" sz="20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</a:rPr>
              <a:t>trong</a:t>
            </a:r>
            <a:r>
              <a:rPr lang="en-US" sz="20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</a:rPr>
              <a:t>thuật</a:t>
            </a:r>
            <a:r>
              <a:rPr lang="en-US" sz="20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</a:rPr>
              <a:t>toán</a:t>
            </a:r>
            <a:r>
              <a:rPr lang="en-US" sz="2000" dirty="0">
                <a:latin typeface="+mj-lt"/>
                <a:ea typeface="Calibri" panose="020F0502020204030204" pitchFamily="34" charset="0"/>
              </a:rPr>
              <a:t> HITS </a:t>
            </a:r>
            <a:r>
              <a:rPr lang="en-US" sz="2000" dirty="0" err="1">
                <a:latin typeface="+mj-lt"/>
                <a:ea typeface="Calibri" panose="020F0502020204030204" pitchFamily="34" charset="0"/>
              </a:rPr>
              <a:t>để</a:t>
            </a:r>
            <a:r>
              <a:rPr lang="en-US" sz="20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</a:rPr>
              <a:t>xác</a:t>
            </a:r>
            <a:r>
              <a:rPr lang="en-US" sz="20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</a:rPr>
              <a:t>định</a:t>
            </a:r>
            <a:r>
              <a:rPr lang="en-US" sz="20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</a:rPr>
              <a:t>các</a:t>
            </a:r>
            <a:r>
              <a:rPr lang="en-US" sz="20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</a:rPr>
              <a:t>trung</a:t>
            </a:r>
            <a:r>
              <a:rPr lang="en-US" sz="20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</a:rPr>
              <a:t>tâm</a:t>
            </a:r>
            <a:r>
              <a:rPr lang="en-US" sz="20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</a:rPr>
              <a:t>và</a:t>
            </a:r>
            <a:r>
              <a:rPr lang="en-US" sz="20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</a:rPr>
              <a:t>cơ</a:t>
            </a:r>
            <a:r>
              <a:rPr lang="en-US" sz="20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</a:rPr>
              <a:t>quan</a:t>
            </a:r>
            <a:r>
              <a:rPr lang="en-US" sz="20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</a:rPr>
              <a:t>trong</a:t>
            </a:r>
            <a:r>
              <a:rPr lang="en-US" sz="20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</a:rPr>
              <a:t>các</a:t>
            </a:r>
            <a:r>
              <a:rPr lang="en-US" sz="20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</a:rPr>
              <a:t>trang</a:t>
            </a:r>
            <a:r>
              <a:rPr lang="en-US" sz="2000" dirty="0">
                <a:latin typeface="+mj-lt"/>
                <a:ea typeface="Calibri" panose="020F0502020204030204" pitchFamily="34" charset="0"/>
              </a:rPr>
              <a:t> web.(HITS: Hyperlink-Induced Topic Search, </a:t>
            </a:r>
            <a:r>
              <a:rPr lang="en-US" sz="2000" dirty="0" err="1">
                <a:latin typeface="+mj-lt"/>
                <a:ea typeface="Calibri" panose="020F0502020204030204" pitchFamily="34" charset="0"/>
              </a:rPr>
              <a:t>là</a:t>
            </a:r>
            <a:r>
              <a:rPr lang="en-US" sz="20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</a:rPr>
              <a:t>một</a:t>
            </a:r>
            <a:r>
              <a:rPr lang="en-US" sz="20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</a:rPr>
              <a:t>thuật</a:t>
            </a:r>
            <a:r>
              <a:rPr lang="en-US" sz="20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</a:rPr>
              <a:t>toán</a:t>
            </a:r>
            <a:r>
              <a:rPr lang="en-US" sz="20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</a:rPr>
              <a:t>phân</a:t>
            </a:r>
            <a:r>
              <a:rPr lang="en-US" sz="20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</a:rPr>
              <a:t>tích</a:t>
            </a:r>
            <a:r>
              <a:rPr lang="en-US" sz="20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</a:rPr>
              <a:t>liên</a:t>
            </a:r>
            <a:r>
              <a:rPr lang="en-US" sz="20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</a:rPr>
              <a:t>kết</a:t>
            </a:r>
            <a:r>
              <a:rPr lang="en-US" sz="20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</a:rPr>
              <a:t>để</a:t>
            </a:r>
            <a:r>
              <a:rPr lang="en-US" sz="20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</a:rPr>
              <a:t>đánh</a:t>
            </a:r>
            <a:r>
              <a:rPr lang="en-US" sz="20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</a:rPr>
              <a:t>giá</a:t>
            </a:r>
            <a:r>
              <a:rPr lang="en-US" sz="20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</a:rPr>
              <a:t>các</a:t>
            </a:r>
            <a:r>
              <a:rPr lang="en-US" sz="20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</a:rPr>
              <a:t>trang</a:t>
            </a:r>
            <a:r>
              <a:rPr lang="en-US" sz="2000" dirty="0">
                <a:latin typeface="+mj-lt"/>
                <a:ea typeface="Calibri" panose="020F0502020204030204" pitchFamily="34" charset="0"/>
              </a:rPr>
              <a:t> web </a:t>
            </a:r>
            <a:r>
              <a:rPr lang="en-US" sz="2000" dirty="0" err="1">
                <a:latin typeface="+mj-lt"/>
                <a:ea typeface="Calibri" panose="020F0502020204030204" pitchFamily="34" charset="0"/>
              </a:rPr>
              <a:t>phát</a:t>
            </a:r>
            <a:r>
              <a:rPr lang="en-US" sz="20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</a:rPr>
              <a:t>triển</a:t>
            </a:r>
            <a:r>
              <a:rPr lang="en-US" sz="20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</a:rPr>
              <a:t>bởi</a:t>
            </a:r>
            <a:r>
              <a:rPr lang="en-US" sz="2000" dirty="0">
                <a:latin typeface="+mj-lt"/>
                <a:ea typeface="Calibri" panose="020F0502020204030204" pitchFamily="34" charset="0"/>
              </a:rPr>
              <a:t> Jon Kleinberg).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2576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</a:rPr>
              <a:t>Đồ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</a:rPr>
              <a:t>thị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</a:rPr>
              <a:t>mô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</a:rPr>
              <a:t>hình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</a:rPr>
              <a:t>đồ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</a:rPr>
              <a:t>thị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66382" y="1705969"/>
            <a:ext cx="8229600" cy="4746015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- </a:t>
            </a:r>
            <a:r>
              <a:rPr lang="en-US" b="1" dirty="0" err="1" smtClean="0"/>
              <a:t>Đồ</a:t>
            </a:r>
            <a:r>
              <a:rPr lang="en-US" b="1" dirty="0" smtClean="0"/>
              <a:t> </a:t>
            </a:r>
            <a:r>
              <a:rPr lang="en-US" b="1" dirty="0" err="1" smtClean="0"/>
              <a:t>thị</a:t>
            </a:r>
            <a:r>
              <a:rPr lang="en-US" b="1" dirty="0" smtClean="0"/>
              <a:t>: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rời</a:t>
            </a:r>
            <a:r>
              <a:rPr lang="en-US" dirty="0"/>
              <a:t> </a:t>
            </a:r>
            <a:r>
              <a:rPr lang="en-US" dirty="0" err="1"/>
              <a:t>rạc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đỉnh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cạnh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(</a:t>
            </a:r>
            <a:r>
              <a:rPr lang="en-US" dirty="0" err="1"/>
              <a:t>vô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 smtClean="0"/>
              <a:t>hướng</a:t>
            </a:r>
            <a:r>
              <a:rPr lang="en-US" dirty="0"/>
              <a:t>)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đỉnh</a:t>
            </a:r>
            <a:r>
              <a:rPr lang="en-US" dirty="0"/>
              <a:t> </a:t>
            </a:r>
            <a:r>
              <a:rPr lang="en-US" dirty="0" err="1" smtClean="0"/>
              <a:t>đó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- </a:t>
            </a:r>
            <a:r>
              <a:rPr lang="en-US" b="1" dirty="0" err="1" smtClean="0"/>
              <a:t>Mô</a:t>
            </a:r>
            <a:r>
              <a:rPr lang="en-US" b="1" dirty="0" smtClean="0"/>
              <a:t> </a:t>
            </a:r>
            <a:r>
              <a:rPr lang="en-US" b="1" dirty="0" err="1" smtClean="0"/>
              <a:t>hình</a:t>
            </a:r>
            <a:r>
              <a:rPr lang="en-US" b="1" dirty="0" smtClean="0"/>
              <a:t> </a:t>
            </a:r>
            <a:r>
              <a:rPr lang="en-US" b="1" dirty="0" err="1" smtClean="0"/>
              <a:t>đồ</a:t>
            </a:r>
            <a:r>
              <a:rPr lang="en-US" b="1" dirty="0" smtClean="0"/>
              <a:t> </a:t>
            </a:r>
            <a:r>
              <a:rPr lang="en-US" b="1" dirty="0" err="1" smtClean="0"/>
              <a:t>thị</a:t>
            </a:r>
            <a:r>
              <a:rPr lang="en-US" b="1" dirty="0" smtClean="0"/>
              <a:t>: </a:t>
            </a:r>
            <a:r>
              <a:rPr lang="en-US" dirty="0" err="1" smtClean="0"/>
              <a:t>Người</a:t>
            </a:r>
            <a:r>
              <a:rPr lang="en-US" dirty="0" smtClean="0"/>
              <a:t> ta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tùy</a:t>
            </a:r>
            <a:r>
              <a:rPr lang="en-US" dirty="0" smtClean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cạnh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cặp</a:t>
            </a:r>
            <a:r>
              <a:rPr lang="en-US" dirty="0"/>
              <a:t> </a:t>
            </a:r>
            <a:r>
              <a:rPr lang="en-US" dirty="0" err="1"/>
              <a:t>đỉnh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 smtClean="0"/>
              <a:t>thị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92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424" y="232617"/>
            <a:ext cx="7308376" cy="967312"/>
          </a:xfrm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Web Graphs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" y="1245865"/>
            <a:ext cx="8601076" cy="40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0"/>
              </a:spcAft>
            </a:pP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ví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dụ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Web:</a:t>
            </a:r>
            <a:endParaRPr lang="en-US" sz="2000" dirty="0">
              <a:latin typeface="+mj-lt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102" y="2131937"/>
            <a:ext cx="7534275" cy="38719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72213" y="3086471"/>
            <a:ext cx="2300288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biểu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diễn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12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(12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cạnh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giữa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8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 </a:t>
            </a:r>
            <a:r>
              <a:rPr lang="en-US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nổi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tiếng</a:t>
            </a:r>
            <a:endParaRPr lang="en-US" sz="14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363" y="1312938"/>
            <a:ext cx="5619750" cy="48134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1505" y="2766237"/>
            <a:ext cx="21193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thị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web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lượng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trang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web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lớn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(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81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đỉnh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).</a:t>
            </a:r>
            <a:endParaRPr lang="en-US" dirty="0"/>
          </a:p>
        </p:txBody>
      </p:sp>
      <p:sp>
        <p:nvSpPr>
          <p:cNvPr id="8" name="Snip Diagonal Corner Rectangle 7">
            <a:hlinkClick r:id="rId4" action="ppaction://hlinksldjump"/>
          </p:cNvPr>
          <p:cNvSpPr/>
          <p:nvPr/>
        </p:nvSpPr>
        <p:spPr>
          <a:xfrm>
            <a:off x="7286625" y="5786438"/>
            <a:ext cx="1614488" cy="528637"/>
          </a:xfrm>
          <a:prstGeom prst="snip2Diag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Về</a:t>
            </a:r>
            <a:r>
              <a:rPr lang="en-US" sz="1200" dirty="0" smtClean="0"/>
              <a:t> Information Networks</a:t>
            </a:r>
            <a:endParaRPr lang="en-US" sz="1200" dirty="0"/>
          </a:p>
        </p:txBody>
      </p:sp>
      <p:pic>
        <p:nvPicPr>
          <p:cNvPr id="10" name="Content Placeholder 3"/>
          <p:cNvPicPr>
            <a:picLocks noGrp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23" y="1649080"/>
            <a:ext cx="6929634" cy="408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46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7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424" y="237096"/>
            <a:ext cx="7308376" cy="967312"/>
          </a:xfrm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Citation Graphs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8625" y="1803607"/>
            <a:ext cx="8258175" cy="371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0"/>
              </a:spcAft>
            </a:pP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trích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dẫn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000" b="1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Citation Graphs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trích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dẫn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nhau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bao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cả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giấy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tờ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tập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sáng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chế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ý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kiến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pháp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lvl="0" algn="just">
              <a:lnSpc>
                <a:spcPct val="107000"/>
              </a:lnSpc>
              <a:spcAft>
                <a:spcPts val="0"/>
              </a:spcAft>
            </a:pPr>
            <a:endParaRPr lang="en-US" sz="2000" dirty="0" smtClean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  <a:spcAft>
                <a:spcPts val="0"/>
              </a:spcAft>
            </a:pP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trích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dẫn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dạng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hướng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nhưng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cạnh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khuyên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cạnh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song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song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mỗi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đỉnh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đại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(document)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mỗi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cạnh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hướng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đại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trích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dẫn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thứ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đỉnh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thứ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hai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đỉnh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cuối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trích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dẫn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nó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ở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đây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bao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bài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thuật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sáng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chế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ý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kiến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pháp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457200" algn="just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87383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84" y="1050976"/>
            <a:ext cx="7781666" cy="527539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424" y="237096"/>
            <a:ext cx="7308376" cy="967312"/>
          </a:xfrm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Citation Graphs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49114" y="1153398"/>
            <a:ext cx="8258175" cy="10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sz="1500" dirty="0" err="1"/>
              <a:t>Dưới</a:t>
            </a:r>
            <a:r>
              <a:rPr lang="en-US" sz="1500" dirty="0"/>
              <a:t> </a:t>
            </a:r>
            <a:r>
              <a:rPr lang="en-US" sz="1500" dirty="0" err="1"/>
              <a:t>đây</a:t>
            </a:r>
            <a:r>
              <a:rPr lang="en-US" sz="1500" dirty="0"/>
              <a:t> </a:t>
            </a:r>
            <a:r>
              <a:rPr lang="en-US" sz="1500" dirty="0" err="1"/>
              <a:t>là</a:t>
            </a:r>
            <a:r>
              <a:rPr lang="en-US" sz="1500" dirty="0"/>
              <a:t> </a:t>
            </a:r>
            <a:r>
              <a:rPr lang="en-US" sz="1500" dirty="0" err="1"/>
              <a:t>đồ</a:t>
            </a:r>
            <a:r>
              <a:rPr lang="en-US" sz="1500" dirty="0"/>
              <a:t> </a:t>
            </a:r>
            <a:r>
              <a:rPr lang="en-US" sz="1500" dirty="0" err="1"/>
              <a:t>thị</a:t>
            </a:r>
            <a:r>
              <a:rPr lang="en-US" sz="1500" dirty="0"/>
              <a:t> </a:t>
            </a:r>
            <a:r>
              <a:rPr lang="en-US" sz="1500" dirty="0" err="1"/>
              <a:t>trích</a:t>
            </a:r>
            <a:r>
              <a:rPr lang="en-US" sz="1500" dirty="0"/>
              <a:t> </a:t>
            </a:r>
            <a:r>
              <a:rPr lang="en-US" sz="1500" dirty="0" err="1"/>
              <a:t>dẫn</a:t>
            </a:r>
            <a:r>
              <a:rPr lang="en-US" sz="1500" dirty="0"/>
              <a:t> </a:t>
            </a:r>
            <a:r>
              <a:rPr lang="en-US" sz="1500" dirty="0" err="1"/>
              <a:t>được</a:t>
            </a:r>
            <a:r>
              <a:rPr lang="en-US" sz="1500" dirty="0"/>
              <a:t> </a:t>
            </a:r>
            <a:r>
              <a:rPr lang="en-US" sz="1500" dirty="0" err="1"/>
              <a:t>tạo</a:t>
            </a:r>
            <a:r>
              <a:rPr lang="en-US" sz="1500" dirty="0"/>
              <a:t> </a:t>
            </a:r>
            <a:r>
              <a:rPr lang="en-US" sz="1500" dirty="0" err="1"/>
              <a:t>ra</a:t>
            </a:r>
            <a:r>
              <a:rPr lang="en-US" sz="1500" dirty="0"/>
              <a:t> </a:t>
            </a:r>
            <a:r>
              <a:rPr lang="en-US" sz="1500" dirty="0" err="1"/>
              <a:t>bởi</a:t>
            </a:r>
            <a:r>
              <a:rPr lang="en-US" sz="1500" dirty="0"/>
              <a:t> </a:t>
            </a:r>
            <a:r>
              <a:rPr lang="en-US" sz="1500" dirty="0" err="1" smtClean="0"/>
              <a:t>Rosvall</a:t>
            </a:r>
            <a:r>
              <a:rPr lang="en-US" sz="1500" dirty="0" smtClean="0"/>
              <a:t> </a:t>
            </a:r>
            <a:r>
              <a:rPr lang="en-US" sz="1500" dirty="0" err="1"/>
              <a:t>và</a:t>
            </a:r>
            <a:r>
              <a:rPr lang="en-US" sz="1500" dirty="0"/>
              <a:t> </a:t>
            </a:r>
            <a:r>
              <a:rPr lang="en-US" sz="1500" dirty="0" err="1"/>
              <a:t>Bergstorm</a:t>
            </a:r>
            <a:r>
              <a:rPr lang="en-US" sz="1500" dirty="0"/>
              <a:t>. </a:t>
            </a:r>
            <a:r>
              <a:rPr lang="en-US" sz="1500" dirty="0" err="1"/>
              <a:t>Đồ</a:t>
            </a:r>
            <a:r>
              <a:rPr lang="en-US" sz="1500" dirty="0"/>
              <a:t> </a:t>
            </a:r>
            <a:r>
              <a:rPr lang="en-US" sz="1500" dirty="0" err="1"/>
              <a:t>thị</a:t>
            </a:r>
            <a:r>
              <a:rPr lang="en-US" sz="1500" dirty="0"/>
              <a:t> </a:t>
            </a:r>
            <a:r>
              <a:rPr lang="en-US" sz="1500" dirty="0" err="1"/>
              <a:t>này</a:t>
            </a:r>
            <a:r>
              <a:rPr lang="en-US" sz="1500" dirty="0"/>
              <a:t> </a:t>
            </a:r>
            <a:r>
              <a:rPr lang="en-US" sz="1500" dirty="0" err="1"/>
              <a:t>là</a:t>
            </a:r>
            <a:r>
              <a:rPr lang="en-US" sz="1500" dirty="0"/>
              <a:t> </a:t>
            </a:r>
            <a:r>
              <a:rPr lang="en-US" sz="1500" dirty="0" err="1"/>
              <a:t>một</a:t>
            </a:r>
            <a:r>
              <a:rPr lang="en-US" sz="1500" dirty="0"/>
              <a:t> </a:t>
            </a:r>
            <a:r>
              <a:rPr lang="en-US" sz="1500" dirty="0" err="1"/>
              <a:t>mạng</a:t>
            </a:r>
            <a:r>
              <a:rPr lang="en-US" sz="1500" dirty="0"/>
              <a:t> </a:t>
            </a:r>
            <a:r>
              <a:rPr lang="en-US" sz="1500" dirty="0" err="1"/>
              <a:t>trích</a:t>
            </a:r>
            <a:r>
              <a:rPr lang="en-US" sz="1500" dirty="0"/>
              <a:t> </a:t>
            </a:r>
            <a:r>
              <a:rPr lang="en-US" sz="1500" dirty="0" err="1"/>
              <a:t>dẫn</a:t>
            </a:r>
            <a:r>
              <a:rPr lang="en-US" sz="1500" dirty="0"/>
              <a:t> </a:t>
            </a:r>
            <a:r>
              <a:rPr lang="en-US" sz="1500" dirty="0" err="1"/>
              <a:t>trực</a:t>
            </a:r>
            <a:r>
              <a:rPr lang="en-US" sz="1500" dirty="0"/>
              <a:t> </a:t>
            </a:r>
            <a:r>
              <a:rPr lang="en-US" sz="1500" dirty="0" err="1"/>
              <a:t>tuyến</a:t>
            </a:r>
            <a:r>
              <a:rPr lang="en-US" sz="1500" dirty="0"/>
              <a:t> </a:t>
            </a:r>
            <a:r>
              <a:rPr lang="en-US" sz="1500" dirty="0" err="1"/>
              <a:t>giữa</a:t>
            </a:r>
            <a:r>
              <a:rPr lang="en-US" sz="1500" dirty="0"/>
              <a:t> </a:t>
            </a:r>
            <a:r>
              <a:rPr lang="en-US" sz="1500" dirty="0" err="1"/>
              <a:t>hàng</a:t>
            </a:r>
            <a:r>
              <a:rPr lang="en-US" sz="1500" dirty="0"/>
              <a:t> </a:t>
            </a:r>
            <a:r>
              <a:rPr lang="en-US" sz="1500" dirty="0" err="1"/>
              <a:t>ngàn</a:t>
            </a:r>
            <a:r>
              <a:rPr lang="en-US" sz="1500" dirty="0"/>
              <a:t> </a:t>
            </a:r>
            <a:r>
              <a:rPr lang="en-US" sz="1500" dirty="0" err="1"/>
              <a:t>tờ</a:t>
            </a:r>
            <a:r>
              <a:rPr lang="en-US" sz="1500" dirty="0"/>
              <a:t> </a:t>
            </a:r>
            <a:r>
              <a:rPr lang="en-US" sz="1500" dirty="0" err="1"/>
              <a:t>báo</a:t>
            </a:r>
            <a:r>
              <a:rPr lang="en-US" sz="1500" dirty="0"/>
              <a:t> </a:t>
            </a:r>
            <a:r>
              <a:rPr lang="en-US" sz="1500" dirty="0" err="1"/>
              <a:t>học</a:t>
            </a:r>
            <a:r>
              <a:rPr lang="en-US" sz="1500" dirty="0"/>
              <a:t> </a:t>
            </a:r>
            <a:r>
              <a:rPr lang="en-US" sz="1500" dirty="0" err="1"/>
              <a:t>thuật</a:t>
            </a:r>
            <a:r>
              <a:rPr lang="en-US" sz="1500" dirty="0"/>
              <a:t>. </a:t>
            </a:r>
            <a:r>
              <a:rPr lang="en-US" sz="1500" dirty="0" err="1"/>
              <a:t>Trọng</a:t>
            </a:r>
            <a:r>
              <a:rPr lang="en-US" sz="1500" dirty="0"/>
              <a:t> </a:t>
            </a:r>
            <a:r>
              <a:rPr lang="en-US" sz="1500" dirty="0" err="1"/>
              <a:t>số</a:t>
            </a:r>
            <a:r>
              <a:rPr lang="en-US" sz="1500" dirty="0"/>
              <a:t> </a:t>
            </a:r>
            <a:r>
              <a:rPr lang="en-US" sz="1500" dirty="0" err="1"/>
              <a:t>trích</a:t>
            </a:r>
            <a:r>
              <a:rPr lang="en-US" sz="1500" dirty="0"/>
              <a:t> </a:t>
            </a:r>
            <a:r>
              <a:rPr lang="en-US" sz="1500" dirty="0" err="1"/>
              <a:t>dẫn</a:t>
            </a:r>
            <a:r>
              <a:rPr lang="en-US" sz="1500" dirty="0"/>
              <a:t> </a:t>
            </a:r>
            <a:r>
              <a:rPr lang="en-US" sz="1500" dirty="0" err="1"/>
              <a:t>thể</a:t>
            </a:r>
            <a:r>
              <a:rPr lang="en-US" sz="1500" dirty="0"/>
              <a:t> </a:t>
            </a:r>
            <a:r>
              <a:rPr lang="en-US" sz="1500" dirty="0" err="1"/>
              <a:t>hiện</a:t>
            </a:r>
            <a:r>
              <a:rPr lang="en-US" sz="1500" dirty="0"/>
              <a:t> qua </a:t>
            </a:r>
            <a:r>
              <a:rPr lang="en-US" sz="1500" dirty="0" err="1"/>
              <a:t>chiều</a:t>
            </a:r>
            <a:r>
              <a:rPr lang="en-US" sz="1500" dirty="0"/>
              <a:t> </a:t>
            </a:r>
            <a:r>
              <a:rPr lang="en-US" sz="1500" dirty="0" err="1"/>
              <a:t>rộng</a:t>
            </a:r>
            <a:r>
              <a:rPr lang="en-US" sz="1500" dirty="0"/>
              <a:t> </a:t>
            </a:r>
            <a:r>
              <a:rPr lang="en-US" sz="1500" dirty="0" err="1"/>
              <a:t>liên</a:t>
            </a:r>
            <a:r>
              <a:rPr lang="en-US" sz="1500" dirty="0"/>
              <a:t> </a:t>
            </a:r>
            <a:r>
              <a:rPr lang="en-US" sz="1500" dirty="0" err="1"/>
              <a:t>kết</a:t>
            </a:r>
            <a:r>
              <a:rPr lang="en-US" sz="1500" dirty="0"/>
              <a:t> </a:t>
            </a:r>
            <a:r>
              <a:rPr lang="en-US" sz="1500" dirty="0" err="1"/>
              <a:t>và</a:t>
            </a:r>
            <a:r>
              <a:rPr lang="en-US" sz="1500" dirty="0"/>
              <a:t> </a:t>
            </a:r>
            <a:r>
              <a:rPr lang="en-US" sz="1500" dirty="0" err="1"/>
              <a:t>màu</a:t>
            </a:r>
            <a:r>
              <a:rPr lang="en-US" sz="1500" dirty="0"/>
              <a:t> </a:t>
            </a:r>
            <a:r>
              <a:rPr lang="en-US" sz="1500" dirty="0" err="1"/>
              <a:t>sắc</a:t>
            </a:r>
            <a:r>
              <a:rPr lang="en-US" sz="1500" dirty="0"/>
              <a:t>, </a:t>
            </a:r>
            <a:r>
              <a:rPr lang="en-US" sz="1500" dirty="0" err="1"/>
              <a:t>kích</a:t>
            </a:r>
            <a:r>
              <a:rPr lang="en-US" sz="1500" dirty="0"/>
              <a:t> </a:t>
            </a:r>
            <a:r>
              <a:rPr lang="en-US" sz="1500" dirty="0" err="1"/>
              <a:t>thước</a:t>
            </a:r>
            <a:r>
              <a:rPr lang="en-US" sz="1500" dirty="0"/>
              <a:t> </a:t>
            </a:r>
            <a:r>
              <a:rPr lang="en-US" sz="1500" dirty="0" err="1"/>
              <a:t>mỗi</a:t>
            </a:r>
            <a:r>
              <a:rPr lang="en-US" sz="1500" dirty="0"/>
              <a:t> </a:t>
            </a:r>
            <a:r>
              <a:rPr lang="en-US" sz="1500" dirty="0" err="1"/>
              <a:t>đỉnh</a:t>
            </a:r>
            <a:r>
              <a:rPr lang="en-US" sz="1500" dirty="0"/>
              <a:t> </a:t>
            </a:r>
            <a:r>
              <a:rPr lang="en-US" sz="1500" dirty="0" err="1"/>
              <a:t>thể</a:t>
            </a:r>
            <a:r>
              <a:rPr lang="en-US" sz="1500" dirty="0"/>
              <a:t> </a:t>
            </a:r>
            <a:r>
              <a:rPr lang="en-US" sz="1500" dirty="0" err="1"/>
              <a:t>hiện</a:t>
            </a:r>
            <a:r>
              <a:rPr lang="en-US" sz="1500" dirty="0"/>
              <a:t> </a:t>
            </a:r>
            <a:r>
              <a:rPr lang="en-US" sz="1500" dirty="0" err="1"/>
              <a:t>thời</a:t>
            </a:r>
            <a:r>
              <a:rPr lang="en-US" sz="1500" dirty="0"/>
              <a:t> </a:t>
            </a:r>
            <a:r>
              <a:rPr lang="en-US" sz="1500" dirty="0" err="1"/>
              <a:t>gian</a:t>
            </a:r>
            <a:r>
              <a:rPr lang="en-US" sz="1500" dirty="0"/>
              <a:t> </a:t>
            </a:r>
            <a:r>
              <a:rPr lang="en-US" sz="1500" dirty="0" err="1"/>
              <a:t>dành</a:t>
            </a:r>
            <a:r>
              <a:rPr lang="en-US" sz="1500" dirty="0"/>
              <a:t> </a:t>
            </a:r>
            <a:r>
              <a:rPr lang="en-US" sz="1500" dirty="0" err="1"/>
              <a:t>cho</a:t>
            </a:r>
            <a:r>
              <a:rPr lang="en-US" sz="1500" dirty="0"/>
              <a:t> </a:t>
            </a:r>
            <a:r>
              <a:rPr lang="en-US" sz="1500" dirty="0" err="1"/>
              <a:t>việc</a:t>
            </a:r>
            <a:r>
              <a:rPr lang="en-US" sz="1500" dirty="0"/>
              <a:t> </a:t>
            </a:r>
            <a:r>
              <a:rPr lang="en-US" sz="1500" dirty="0" err="1"/>
              <a:t>lướt</a:t>
            </a:r>
            <a:r>
              <a:rPr lang="en-US" sz="1500" dirty="0"/>
              <a:t> qua </a:t>
            </a:r>
            <a:r>
              <a:rPr lang="en-US" sz="1500" dirty="0" err="1"/>
              <a:t>các</a:t>
            </a:r>
            <a:r>
              <a:rPr lang="en-US" sz="1500" dirty="0"/>
              <a:t> </a:t>
            </a:r>
            <a:r>
              <a:rPr lang="en-US" sz="1500" dirty="0" err="1"/>
              <a:t>tờ</a:t>
            </a:r>
            <a:r>
              <a:rPr lang="en-US" sz="1500" dirty="0"/>
              <a:t> </a:t>
            </a:r>
            <a:r>
              <a:rPr lang="en-US" sz="1500" dirty="0" err="1"/>
              <a:t>báo</a:t>
            </a:r>
            <a:r>
              <a:rPr lang="en-US" sz="1500" dirty="0"/>
              <a:t> </a:t>
            </a:r>
            <a:r>
              <a:rPr lang="en-US" sz="1500" dirty="0" err="1"/>
              <a:t>trong</a:t>
            </a:r>
            <a:r>
              <a:rPr lang="en-US" sz="1500" dirty="0"/>
              <a:t> </a:t>
            </a:r>
            <a:r>
              <a:rPr lang="en-US" sz="1500" dirty="0" err="1"/>
              <a:t>chủ</a:t>
            </a:r>
            <a:r>
              <a:rPr lang="en-US" sz="1500" dirty="0"/>
              <a:t> </a:t>
            </a:r>
            <a:r>
              <a:rPr lang="en-US" sz="1500" dirty="0" err="1"/>
              <a:t>đề</a:t>
            </a:r>
            <a:r>
              <a:rPr lang="en-US" sz="1500" dirty="0"/>
              <a:t> </a:t>
            </a:r>
            <a:r>
              <a:rPr lang="en-US" sz="1500" dirty="0" err="1"/>
              <a:t>của</a:t>
            </a:r>
            <a:r>
              <a:rPr lang="en-US" sz="1500" dirty="0"/>
              <a:t> </a:t>
            </a:r>
            <a:r>
              <a:rPr lang="en-US" sz="1500" dirty="0" err="1"/>
              <a:t>độc</a:t>
            </a:r>
            <a:r>
              <a:rPr lang="en-US" sz="1500" dirty="0"/>
              <a:t> </a:t>
            </a:r>
            <a:r>
              <a:rPr lang="en-US" sz="1500" dirty="0" err="1"/>
              <a:t>giả</a:t>
            </a:r>
            <a:r>
              <a:rPr lang="en-US" sz="1500" dirty="0"/>
              <a:t>.</a:t>
            </a:r>
          </a:p>
          <a:p>
            <a:pPr lvl="0" algn="just">
              <a:lnSpc>
                <a:spcPct val="107000"/>
              </a:lnSpc>
              <a:spcAft>
                <a:spcPts val="0"/>
              </a:spcAft>
            </a:pPr>
            <a:endParaRPr lang="en-US" sz="15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12" y="2018288"/>
            <a:ext cx="6419850" cy="4295775"/>
          </a:xfrm>
          <a:prstGeom prst="rect">
            <a:avLst/>
          </a:prstGeom>
        </p:spPr>
      </p:pic>
      <p:sp>
        <p:nvSpPr>
          <p:cNvPr id="8" name="Snip Diagonal Corner Rectangle 7">
            <a:hlinkClick r:id="rId4" action="ppaction://hlinksldjump"/>
          </p:cNvPr>
          <p:cNvSpPr/>
          <p:nvPr/>
        </p:nvSpPr>
        <p:spPr>
          <a:xfrm>
            <a:off x="7286625" y="5786438"/>
            <a:ext cx="1614488" cy="528637"/>
          </a:xfrm>
          <a:prstGeom prst="snip2Diag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Về</a:t>
            </a:r>
            <a:r>
              <a:rPr lang="en-US" sz="1200" dirty="0" smtClean="0"/>
              <a:t> Information Networks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0405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424" y="171209"/>
            <a:ext cx="7308376" cy="967312"/>
          </a:xfrm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Module Dependency Graphs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28650" y="1457253"/>
            <a:ext cx="8058150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nhiệm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vụ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trọng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thế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nào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trúc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chương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nhau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mô-đun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Vì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thế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Module Dependency Graphs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phụ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thuộc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Mô-đun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cung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ta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cụ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hiểu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mô-đun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tương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nhau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en-US" sz="2000" dirty="0" smtClean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  <a:spcAft>
                <a:spcPts val="1000"/>
              </a:spcAft>
            </a:pPr>
            <a:r>
              <a:rPr lang="en-US" sz="2000" dirty="0" smtClean="0">
                <a:latin typeface="+mj-lt"/>
              </a:rPr>
              <a:t>- </a:t>
            </a:r>
            <a:r>
              <a:rPr lang="en-US" sz="2000" dirty="0" err="1" smtClean="0">
                <a:latin typeface="+mj-lt"/>
              </a:rPr>
              <a:t>Trong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một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đồ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thị</a:t>
            </a:r>
            <a:r>
              <a:rPr lang="en-US" sz="2000" dirty="0" smtClean="0">
                <a:latin typeface="+mj-lt"/>
              </a:rPr>
              <a:t>, </a:t>
            </a:r>
            <a:r>
              <a:rPr lang="en-US" sz="2000" dirty="0" err="1">
                <a:latin typeface="+mj-lt"/>
              </a:rPr>
              <a:t>mỗi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mô-đun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là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đại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diện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bởi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một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đỉnh</a:t>
            </a:r>
            <a:r>
              <a:rPr lang="en-US" sz="2000" dirty="0">
                <a:latin typeface="+mj-lt"/>
              </a:rPr>
              <a:t>. </a:t>
            </a:r>
            <a:r>
              <a:rPr lang="en-US" sz="2000" dirty="0" err="1">
                <a:latin typeface="+mj-lt"/>
              </a:rPr>
              <a:t>Có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một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cạnh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có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hướng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nối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từ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một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mô-đun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với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một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mô-đun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thứ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hai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nếu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mô-đun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thứ</a:t>
            </a:r>
            <a:r>
              <a:rPr lang="en-US" sz="2000" dirty="0">
                <a:latin typeface="+mj-lt"/>
              </a:rPr>
              <a:t> 2 </a:t>
            </a:r>
            <a:r>
              <a:rPr lang="en-US" sz="2000" dirty="0" err="1">
                <a:latin typeface="+mj-lt"/>
              </a:rPr>
              <a:t>phụ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thuộc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vào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mô-đun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đầu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tiên</a:t>
            </a:r>
            <a:r>
              <a:rPr lang="en-US" sz="2000" dirty="0">
                <a:latin typeface="+mj-lt"/>
              </a:rPr>
              <a:t>.</a:t>
            </a:r>
          </a:p>
          <a:p>
            <a:pPr marL="285750" indent="-285750" algn="just">
              <a:lnSpc>
                <a:spcPct val="115000"/>
              </a:lnSpc>
              <a:spcAft>
                <a:spcPts val="1000"/>
              </a:spcAft>
              <a:buFontTx/>
              <a:buChar char="-"/>
            </a:pPr>
            <a:endParaRPr lang="en-US" sz="20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13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424" y="171209"/>
            <a:ext cx="7308376" cy="967312"/>
          </a:xfrm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Module Dependency Graphs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28650" y="1457253"/>
            <a:ext cx="8058150" cy="4255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ví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dụ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5" name="Snip Diagonal Corner Rectangle 4">
            <a:hlinkClick r:id="rId3" action="ppaction://hlinksldjump"/>
          </p:cNvPr>
          <p:cNvSpPr/>
          <p:nvPr/>
        </p:nvSpPr>
        <p:spPr>
          <a:xfrm>
            <a:off x="7286625" y="5786438"/>
            <a:ext cx="1614488" cy="528637"/>
          </a:xfrm>
          <a:prstGeom prst="snip2Diag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Về</a:t>
            </a:r>
            <a:r>
              <a:rPr lang="en-US" sz="1200" dirty="0" smtClean="0"/>
              <a:t> </a:t>
            </a:r>
            <a:r>
              <a:rPr lang="en-US" sz="1200" dirty="0" err="1" smtClean="0"/>
              <a:t>Softwar</a:t>
            </a:r>
            <a:r>
              <a:rPr lang="en-US" sz="1200" dirty="0" smtClean="0"/>
              <a:t> Design Application</a:t>
            </a:r>
            <a:endParaRPr lang="en-US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13" y="1882754"/>
            <a:ext cx="6393982" cy="35948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14750" y="5681424"/>
            <a:ext cx="18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duyệt</a:t>
            </a:r>
            <a:r>
              <a:rPr lang="en-US" dirty="0" smtClean="0"/>
              <a:t> web</a:t>
            </a:r>
            <a:endParaRPr lang="en-US" dirty="0"/>
          </a:p>
        </p:txBody>
      </p:sp>
      <p:pic>
        <p:nvPicPr>
          <p:cNvPr id="12" name="Picture 1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91" y="2017870"/>
            <a:ext cx="6829425" cy="350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3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424" y="199784"/>
            <a:ext cx="7308376" cy="967312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    Precedence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Graphs and 		 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Concurrent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Processing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485776" y="1635526"/>
            <a:ext cx="8072437" cy="4093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2000" b="1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Precedence </a:t>
            </a:r>
            <a:r>
              <a:rPr lang="en-US" sz="20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Graphs and Concurrent </a:t>
            </a:r>
            <a:r>
              <a:rPr lang="en-US" sz="2000" b="1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Processing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ưu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tiên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đồng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lvl="0" algn="just">
              <a:lnSpc>
                <a:spcPct val="115000"/>
              </a:lnSpc>
              <a:spcAft>
                <a:spcPts val="1000"/>
              </a:spcAft>
            </a:pPr>
            <a:r>
              <a:rPr lang="en-US" sz="2000" dirty="0" smtClean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Khái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niệm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thị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ưu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tiên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chương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máy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thi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hành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nhanh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hơn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bằng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cách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thi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hành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đồng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thời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câu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lệnh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nào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đó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quan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trọng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câu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lệnh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đòi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hỏi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câu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lệnh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khác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chưa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Sự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phụ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thuộc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câu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lệnh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câu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lệnh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trước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biểu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diễn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bằng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thị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hướng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Mỗi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câu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lệnh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biểu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diễn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bằng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đỉnh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cung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đỉnh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tới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đỉnh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khác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nếu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câu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lệnh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biểu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diễn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bằng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đỉnh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thứ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hai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trước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khi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câu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lệnh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biểu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diễn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bằng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đỉnh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thứ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nhất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thị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này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gọi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000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thị</a:t>
            </a:r>
            <a:r>
              <a:rPr lang="en-US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ưu</a:t>
            </a:r>
            <a:r>
              <a:rPr lang="en-US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tiên</a:t>
            </a:r>
            <a:r>
              <a:rPr lang="en-US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000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7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424" y="199784"/>
            <a:ext cx="7308376" cy="967312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    Precedence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Graphs and 		 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Concurrent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Processing</a:t>
            </a:r>
          </a:p>
        </p:txBody>
      </p:sp>
      <p:sp>
        <p:nvSpPr>
          <p:cNvPr id="5" name="Snip Diagonal Corner Rectangle 4">
            <a:hlinkClick r:id="rId2" action="ppaction://hlinksldjump"/>
          </p:cNvPr>
          <p:cNvSpPr/>
          <p:nvPr/>
        </p:nvSpPr>
        <p:spPr>
          <a:xfrm>
            <a:off x="7286625" y="5786438"/>
            <a:ext cx="1614488" cy="528637"/>
          </a:xfrm>
          <a:prstGeom prst="snip2Diag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Về</a:t>
            </a:r>
            <a:r>
              <a:rPr lang="en-US" sz="1200" dirty="0" smtClean="0"/>
              <a:t> </a:t>
            </a:r>
            <a:r>
              <a:rPr lang="en-US" sz="1200" dirty="0" err="1" smtClean="0"/>
              <a:t>Softwar</a:t>
            </a:r>
            <a:r>
              <a:rPr lang="en-US" sz="1200" dirty="0" smtClean="0"/>
              <a:t> Design Application</a:t>
            </a:r>
            <a:endParaRPr lang="en-US" sz="1200" dirty="0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" y="2246151"/>
            <a:ext cx="4850607" cy="33289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564982" y="2624642"/>
            <a:ext cx="272891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</a:rPr>
              <a:t>Ở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</a:rPr>
              <a:t>ví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</a:rPr>
              <a:t>dụ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ea typeface="Calibri" panose="020F0502020204030204" pitchFamily="34" charset="0"/>
              </a:rPr>
              <a:t>bên</a:t>
            </a:r>
            <a:r>
              <a:rPr lang="en-US" dirty="0" smtClean="0">
                <a:latin typeface="Arial" panose="020B0604020202020204" pitchFamily="34" charset="0"/>
                <a:ea typeface="Calibri" panose="020F0502020204030204" pitchFamily="34" charset="0"/>
              </a:rPr>
              <a:t>, 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</a:rPr>
              <a:t>ta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</a:rPr>
              <a:t>thấy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</a:rPr>
              <a:t> S4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</a:rPr>
              <a:t>phụ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</a:rPr>
              <a:t>thuộc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</a:rPr>
              <a:t>vào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</a:rPr>
              <a:t> S1, S2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</a:rPr>
              <a:t> S5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</a:rPr>
              <a:t>phụ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</a:rPr>
              <a:t>thuộc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</a:rPr>
              <a:t>vào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</a:rPr>
              <a:t> S1, S2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</a:rPr>
              <a:t> S4.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</a:rPr>
              <a:t>Như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</a:rPr>
              <a:t>vậy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</a:rPr>
              <a:t> S4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</a:rPr>
              <a:t>sẽ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</a:rPr>
              <a:t>không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</a:rPr>
              <a:t>thực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</a:rPr>
              <a:t>hiện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</a:rPr>
              <a:t>khi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</a:rPr>
              <a:t> S1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</a:rPr>
              <a:t> S2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</a:rPr>
              <a:t>chưa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</a:rPr>
              <a:t>cho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</a:rPr>
              <a:t>ra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</a:rPr>
              <a:t>kết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</a:rPr>
              <a:t>quả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</a:rPr>
              <a:t>cũng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</a:rPr>
              <a:t>tương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</a:rPr>
              <a:t>tự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</a:rPr>
              <a:t>như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</a:rPr>
              <a:t>vậy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Calibri" panose="020F0502020204030204" pitchFamily="34" charset="0"/>
              </a:rPr>
              <a:t>cho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</a:rPr>
              <a:t> S5</a:t>
            </a:r>
            <a:endParaRPr lang="en-US" dirty="0"/>
          </a:p>
        </p:txBody>
      </p:sp>
      <p:pic>
        <p:nvPicPr>
          <p:cNvPr id="10" name="Content Placeholder 6"/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31" y="1570213"/>
            <a:ext cx="7158038" cy="40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424" y="185497"/>
            <a:ext cx="7308376" cy="967312"/>
          </a:xfrm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Airline Routes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28637" y="1706604"/>
            <a:ext cx="7986713" cy="3888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662940" algn="l"/>
              </a:tabLst>
            </a:pP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000" b="1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Airline </a:t>
            </a:r>
            <a:r>
              <a:rPr lang="en-US" sz="20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Routes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Tuyến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đường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nghĩa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chúng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ta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tuyến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đường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giả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1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sân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bay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1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đỉnh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662940" algn="l"/>
              </a:tabLst>
            </a:pPr>
            <a:endParaRPr lang="en-US" sz="20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662940" algn="l"/>
              </a:tabLst>
            </a:pP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000" dirty="0" err="1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Cụ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chúng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ta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tất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cả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chuyến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bay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đường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cụ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mỗi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cạnh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hướng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đại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mỗi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chuyến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bay,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đi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đỉnh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đại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sân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bay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nơi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cất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cánh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đi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đỉnh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đại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sân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bây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nơi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hạ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cánh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.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nói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chung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đa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vì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chuyến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bay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sân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bay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sân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bay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cùng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126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424" y="185497"/>
            <a:ext cx="7308376" cy="967312"/>
          </a:xfrm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Airline Routes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Snip Diagonal Corner Rectangle 2">
            <a:hlinkClick r:id="rId2" action="ppaction://hlinksldjump"/>
          </p:cNvPr>
          <p:cNvSpPr/>
          <p:nvPr/>
        </p:nvSpPr>
        <p:spPr>
          <a:xfrm>
            <a:off x="7286625" y="5786438"/>
            <a:ext cx="1614488" cy="528637"/>
          </a:xfrm>
          <a:prstGeom prst="snip2Diag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Về</a:t>
            </a:r>
            <a:r>
              <a:rPr lang="en-US" sz="1200" dirty="0" smtClean="0"/>
              <a:t> Transportation Networks</a:t>
            </a:r>
            <a:endParaRPr lang="en-US" sz="1200" dirty="0"/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025" y="1662196"/>
            <a:ext cx="6257926" cy="38010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5838" y="1152809"/>
            <a:ext cx="348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b="1" dirty="0" smtClean="0"/>
              <a:t>Airline Routes: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500438" y="5424159"/>
            <a:ext cx="194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tuyến</a:t>
            </a:r>
            <a:r>
              <a:rPr lang="en-US" dirty="0" smtClean="0"/>
              <a:t> </a:t>
            </a:r>
            <a:r>
              <a:rPr lang="en-US" dirty="0" err="1" smtClean="0"/>
              <a:t>đường</a:t>
            </a:r>
            <a:r>
              <a:rPr lang="en-US" dirty="0" smtClean="0"/>
              <a:t> bay </a:t>
            </a:r>
            <a:r>
              <a:rPr lang="en-US" dirty="0" err="1" smtClean="0"/>
              <a:t>của</a:t>
            </a:r>
            <a:r>
              <a:rPr lang="en-US" dirty="0" smtClean="0"/>
              <a:t> Australia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424" y="1855103"/>
            <a:ext cx="6491780" cy="32458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43200" y="5424158"/>
            <a:ext cx="345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tuyến</a:t>
            </a:r>
            <a:r>
              <a:rPr lang="en-US" dirty="0" smtClean="0"/>
              <a:t> bay </a:t>
            </a:r>
            <a:r>
              <a:rPr lang="en-US" dirty="0" err="1" smtClean="0"/>
              <a:t>giữa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phố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Hoa</a:t>
            </a:r>
            <a:r>
              <a:rPr lang="en-US" dirty="0" smtClean="0"/>
              <a:t> </a:t>
            </a:r>
            <a:r>
              <a:rPr lang="en-US" dirty="0" err="1" smtClean="0"/>
              <a:t>Kỳ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kèm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tiền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16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424" y="228360"/>
            <a:ext cx="7308376" cy="967312"/>
          </a:xfrm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Road Networks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7213" y="1218706"/>
            <a:ext cx="8286750" cy="4443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19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- </a:t>
            </a:r>
            <a:r>
              <a:rPr lang="en-US" sz="1900" b="1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Road Networks </a:t>
            </a:r>
            <a:r>
              <a:rPr lang="en-US" sz="1900" dirty="0" err="1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là</a:t>
            </a:r>
            <a:r>
              <a:rPr lang="en-US" sz="19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dạng</a:t>
            </a:r>
            <a:r>
              <a:rPr lang="en-US" sz="19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đồ</a:t>
            </a:r>
            <a:r>
              <a:rPr lang="en-US" sz="19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thị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được</a:t>
            </a:r>
            <a:r>
              <a:rPr lang="en-US" sz="19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sử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dụng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để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mô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hình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mạng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lưới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đường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bộ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.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Trong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mô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hình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này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,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đỉnh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đại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diện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cho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nút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giao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thông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và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các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cạnh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đại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diện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cho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các</a:t>
            </a:r>
            <a:r>
              <a:rPr lang="en-US" sz="19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con </a:t>
            </a:r>
            <a:r>
              <a:rPr lang="en-US" sz="1900" dirty="0" err="1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đường</a:t>
            </a:r>
            <a:r>
              <a:rPr lang="en-US" sz="19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.</a:t>
            </a: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19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- </a:t>
            </a:r>
            <a:r>
              <a:rPr lang="en-US" sz="1900" dirty="0" err="1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Khi</a:t>
            </a:r>
            <a:r>
              <a:rPr lang="en-US" sz="19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tất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cả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các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đường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đều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2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chiều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và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có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ít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nhất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một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đường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kết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nối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hai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nút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giao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thông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,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thì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chúng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ta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có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thể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sử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dụng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một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đồ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thị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vô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hướng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đơn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giản</a:t>
            </a:r>
            <a:r>
              <a:rPr lang="en-US" sz="19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, </a:t>
            </a:r>
            <a:r>
              <a:rPr lang="en-US" sz="1900" dirty="0" err="1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tuy</a:t>
            </a:r>
            <a:r>
              <a:rPr lang="en-US" sz="19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nhiên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, </a:t>
            </a:r>
            <a:r>
              <a:rPr lang="en-US" sz="1900" dirty="0" err="1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khi</a:t>
            </a:r>
            <a:r>
              <a:rPr lang="en-US" sz="19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mạng</a:t>
            </a:r>
            <a:r>
              <a:rPr lang="en-US" sz="19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lưới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đường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bộ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có</a:t>
            </a:r>
            <a:r>
              <a:rPr lang="en-US" sz="19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một</a:t>
            </a:r>
            <a:r>
              <a:rPr lang="en-US" sz="19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số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tuyến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đường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là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1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chiều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và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có</a:t>
            </a:r>
            <a:r>
              <a:rPr lang="en-US" sz="19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thể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có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nhiều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hơn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một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con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đường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giữa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hai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nút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giao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thông</a:t>
            </a:r>
            <a:r>
              <a:rPr lang="en-US" sz="19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thì</a:t>
            </a:r>
            <a:r>
              <a:rPr lang="en-US" sz="19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chúng</a:t>
            </a:r>
            <a:r>
              <a:rPr lang="en-US" sz="19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ta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sử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dụng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các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cạnh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vô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hướng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để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đại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diện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cho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đường</a:t>
            </a:r>
            <a:r>
              <a:rPr lang="en-US" sz="19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2 </a:t>
            </a:r>
            <a:r>
              <a:rPr lang="en-US" sz="1900" dirty="0" err="1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chiều</a:t>
            </a:r>
            <a:r>
              <a:rPr lang="en-US" sz="19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và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sử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dụng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các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cạnh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có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hướng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đại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diện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cho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đường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1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chiều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. </a:t>
            </a:r>
            <a:r>
              <a:rPr lang="en-US" sz="1900" dirty="0" err="1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Cạnh</a:t>
            </a:r>
            <a:r>
              <a:rPr lang="en-US" sz="19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vô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hướng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đại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diện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cho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các</a:t>
            </a:r>
            <a:r>
              <a:rPr lang="en-US" sz="19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con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đường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hai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chiều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kết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nối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cùng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hai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nút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giao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thông</a:t>
            </a:r>
            <a:r>
              <a:rPr lang="en-US" sz="19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, </a:t>
            </a:r>
            <a:r>
              <a:rPr lang="en-US" sz="1900" dirty="0" err="1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cạnh</a:t>
            </a:r>
            <a:r>
              <a:rPr lang="en-US" sz="19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có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hướng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đại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diện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cho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các</a:t>
            </a:r>
            <a:r>
              <a:rPr lang="en-US" sz="19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đường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một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chiều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mà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bắt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đầu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một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điểm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giao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nhau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và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kết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thúc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tại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một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ngã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tư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thứ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hai</a:t>
            </a:r>
            <a:r>
              <a:rPr lang="en-US" sz="19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còn</a:t>
            </a:r>
            <a:r>
              <a:rPr lang="en-US" sz="19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vòng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,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đại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diện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cho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con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đường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vòng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.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Đồ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thị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hỗn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hợp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là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cần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thiết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để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mô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phỏng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mạng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lưới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đường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bộ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bao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gồm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cả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đường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một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chiều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và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đường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hai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chiều</a:t>
            </a:r>
            <a:r>
              <a:rPr lang="en-US" sz="19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.</a:t>
            </a:r>
            <a:endParaRPr lang="en-US" sz="1900" dirty="0">
              <a:solidFill>
                <a:srgbClr val="000000"/>
              </a:solidFill>
              <a:effectLst/>
              <a:latin typeface="+mj-lt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50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377950" y="42863"/>
            <a:ext cx="7308850" cy="966787"/>
          </a:xfrm>
        </p:spPr>
        <p:txBody>
          <a:bodyPr/>
          <a:lstStyle/>
          <a:p>
            <a:r>
              <a:rPr lang="en-US" altLang="en-US" dirty="0" err="1" smtClean="0">
                <a:solidFill>
                  <a:schemeClr val="accent3">
                    <a:lumMod val="75000"/>
                  </a:schemeClr>
                </a:solidFill>
                <a:latin typeface="Arial" charset="0"/>
                <a:cs typeface="Arial" charset="0"/>
              </a:rPr>
              <a:t>Giới</a:t>
            </a:r>
            <a:r>
              <a:rPr lang="en-US" altLang="en-US" dirty="0" smtClean="0">
                <a:solidFill>
                  <a:schemeClr val="accent3">
                    <a:lumMod val="75000"/>
                  </a:schemeClr>
                </a:solidFill>
                <a:latin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chemeClr val="accent3">
                    <a:lumMod val="75000"/>
                  </a:schemeClr>
                </a:solidFill>
                <a:latin typeface="Arial" charset="0"/>
                <a:cs typeface="Arial" charset="0"/>
              </a:rPr>
              <a:t>thiệu</a:t>
            </a:r>
            <a:endParaRPr lang="vi-VN" altLang="en-US" dirty="0" smtClean="0">
              <a:solidFill>
                <a:schemeClr val="accent3">
                  <a:lumMod val="75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4913"/>
            <a:ext cx="8229600" cy="1366837"/>
          </a:xfrm>
        </p:spPr>
        <p:txBody>
          <a:bodyPr/>
          <a:lstStyle/>
          <a:p>
            <a:pPr marL="0" indent="0" algn="just">
              <a:buNone/>
              <a:defRPr/>
            </a:pPr>
            <a:r>
              <a:rPr lang="en-US" sz="2000" dirty="0" err="1"/>
              <a:t>Đồ</a:t>
            </a:r>
            <a:r>
              <a:rPr lang="en-US" sz="2000" dirty="0"/>
              <a:t> </a:t>
            </a:r>
            <a:r>
              <a:rPr lang="en-US" sz="2000" dirty="0" err="1"/>
              <a:t>thị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ứng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rất</a:t>
            </a:r>
            <a:r>
              <a:rPr lang="en-US" sz="2000" dirty="0"/>
              <a:t> </a:t>
            </a:r>
            <a:r>
              <a:rPr lang="en-US" sz="2000" dirty="0" err="1"/>
              <a:t>rộng</a:t>
            </a:r>
            <a:r>
              <a:rPr lang="en-US" sz="2000" dirty="0"/>
              <a:t> </a:t>
            </a:r>
            <a:r>
              <a:rPr lang="en-US" sz="2000" dirty="0" err="1"/>
              <a:t>rãi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cuộc</a:t>
            </a:r>
            <a:r>
              <a:rPr lang="en-US" sz="2000" dirty="0"/>
              <a:t> </a:t>
            </a:r>
            <a:r>
              <a:rPr lang="en-US" sz="2000" dirty="0" err="1"/>
              <a:t>sống</a:t>
            </a:r>
            <a:r>
              <a:rPr lang="en-US" sz="2000" dirty="0"/>
              <a:t>, </a:t>
            </a:r>
            <a:r>
              <a:rPr lang="en-US" sz="2000" dirty="0" err="1"/>
              <a:t>từ</a:t>
            </a:r>
            <a:r>
              <a:rPr lang="en-US" sz="2000" dirty="0"/>
              <a:t> </a:t>
            </a:r>
            <a:r>
              <a:rPr lang="en-US" sz="2000" dirty="0" err="1"/>
              <a:t>mạng</a:t>
            </a:r>
            <a:r>
              <a:rPr lang="en-US" sz="2000" dirty="0"/>
              <a:t> </a:t>
            </a:r>
            <a:r>
              <a:rPr lang="en-US" sz="2000" dirty="0" err="1"/>
              <a:t>lưới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tin </a:t>
            </a:r>
            <a:r>
              <a:rPr lang="en-US" sz="2000" dirty="0" err="1"/>
              <a:t>liên</a:t>
            </a:r>
            <a:r>
              <a:rPr lang="en-US" sz="2000" dirty="0"/>
              <a:t> </a:t>
            </a:r>
            <a:r>
              <a:rPr lang="en-US" sz="2000" dirty="0" err="1"/>
              <a:t>lạc</a:t>
            </a:r>
            <a:r>
              <a:rPr lang="en-US" sz="2000" dirty="0"/>
              <a:t> </a:t>
            </a:r>
            <a:r>
              <a:rPr lang="en-US" sz="2000" dirty="0" err="1"/>
              <a:t>đến</a:t>
            </a:r>
            <a:r>
              <a:rPr lang="en-US" sz="2000" dirty="0"/>
              <a:t> </a:t>
            </a:r>
            <a:r>
              <a:rPr lang="en-US" sz="2000" dirty="0" err="1"/>
              <a:t>lịch</a:t>
            </a:r>
            <a:r>
              <a:rPr lang="en-US" sz="2000" dirty="0"/>
              <a:t> </a:t>
            </a:r>
            <a:r>
              <a:rPr lang="en-US" sz="2000" dirty="0" err="1"/>
              <a:t>thi</a:t>
            </a:r>
            <a:r>
              <a:rPr lang="en-US" sz="2000" dirty="0"/>
              <a:t> </a:t>
            </a:r>
            <a:r>
              <a:rPr lang="en-US" sz="2000" dirty="0" err="1"/>
              <a:t>đấu</a:t>
            </a:r>
            <a:r>
              <a:rPr lang="en-US" sz="2000" dirty="0"/>
              <a:t> </a:t>
            </a:r>
            <a:r>
              <a:rPr lang="en-US" sz="2000" dirty="0" err="1"/>
              <a:t>thể</a:t>
            </a:r>
            <a:r>
              <a:rPr lang="en-US" sz="2000" dirty="0"/>
              <a:t> </a:t>
            </a:r>
            <a:r>
              <a:rPr lang="en-US" sz="2000" dirty="0" err="1" smtClean="0"/>
              <a:t>thao</a:t>
            </a:r>
            <a:r>
              <a:rPr lang="en-US" sz="2000" dirty="0" smtClean="0"/>
              <a:t>…, </a:t>
            </a:r>
            <a:r>
              <a:rPr lang="en-US" sz="2000" dirty="0" err="1"/>
              <a:t>sau</a:t>
            </a:r>
            <a:r>
              <a:rPr lang="en-US" sz="2000" dirty="0"/>
              <a:t> </a:t>
            </a:r>
            <a:r>
              <a:rPr lang="en-US" sz="2000" dirty="0" err="1"/>
              <a:t>đây</a:t>
            </a:r>
            <a:r>
              <a:rPr lang="en-US" sz="2000" dirty="0"/>
              <a:t> </a:t>
            </a:r>
            <a:r>
              <a:rPr lang="en-US" sz="2000" dirty="0" err="1"/>
              <a:t>chúng</a:t>
            </a:r>
            <a:r>
              <a:rPr lang="en-US" sz="2000" dirty="0"/>
              <a:t> </a:t>
            </a:r>
            <a:r>
              <a:rPr lang="en-US" sz="2000" dirty="0" err="1"/>
              <a:t>tôi</a:t>
            </a:r>
            <a:r>
              <a:rPr lang="en-US" sz="2000" dirty="0"/>
              <a:t> </a:t>
            </a:r>
            <a:r>
              <a:rPr lang="en-US" sz="2000" dirty="0" err="1"/>
              <a:t>xin</a:t>
            </a:r>
            <a:r>
              <a:rPr lang="en-US" sz="2000" dirty="0"/>
              <a:t> </a:t>
            </a:r>
            <a:r>
              <a:rPr lang="en-US" sz="2000" dirty="0" err="1"/>
              <a:t>giới</a:t>
            </a:r>
            <a:r>
              <a:rPr lang="en-US" sz="2000" dirty="0"/>
              <a:t> </a:t>
            </a:r>
            <a:r>
              <a:rPr lang="en-US" sz="2000" dirty="0" err="1"/>
              <a:t>thiệu</a:t>
            </a:r>
            <a:r>
              <a:rPr lang="en-US" sz="2000" dirty="0"/>
              <a:t> </a:t>
            </a:r>
            <a:r>
              <a:rPr lang="en-US" sz="2000" dirty="0" err="1"/>
              <a:t>đến</a:t>
            </a:r>
            <a:r>
              <a:rPr lang="en-US" sz="2000" dirty="0"/>
              <a:t> </a:t>
            </a:r>
            <a:r>
              <a:rPr lang="en-US" sz="2000" dirty="0" err="1"/>
              <a:t>bạn</a:t>
            </a:r>
            <a:r>
              <a:rPr lang="en-US" sz="2000" dirty="0"/>
              <a:t> </a:t>
            </a:r>
            <a:r>
              <a:rPr lang="en-US" sz="2000" dirty="0" smtClean="0"/>
              <a:t>7 </a:t>
            </a:r>
            <a:r>
              <a:rPr lang="en-US" sz="2000" dirty="0" err="1" smtClean="0"/>
              <a:t>nhóm</a:t>
            </a:r>
            <a:r>
              <a:rPr lang="en-US" sz="2000" dirty="0" smtClean="0"/>
              <a:t> </a:t>
            </a:r>
            <a:r>
              <a:rPr lang="en-US" sz="2000" dirty="0" err="1" smtClean="0"/>
              <a:t>loại</a:t>
            </a:r>
            <a:r>
              <a:rPr lang="en-US" sz="2000" dirty="0" smtClean="0"/>
              <a:t> </a:t>
            </a:r>
            <a:r>
              <a:rPr lang="en-US" sz="2000" dirty="0" err="1" smtClean="0"/>
              <a:t>đồ</a:t>
            </a:r>
            <a:r>
              <a:rPr lang="en-US" sz="2000" dirty="0" smtClean="0"/>
              <a:t> </a:t>
            </a:r>
            <a:r>
              <a:rPr lang="en-US" sz="2000" dirty="0" err="1" smtClean="0"/>
              <a:t>thị</a:t>
            </a:r>
            <a:r>
              <a:rPr lang="en-US" sz="2000" dirty="0" smtClean="0"/>
              <a:t> </a:t>
            </a:r>
            <a:r>
              <a:rPr lang="en-US" sz="2000" dirty="0" err="1" smtClean="0"/>
              <a:t>mà</a:t>
            </a:r>
            <a:r>
              <a:rPr lang="en-US" sz="2000" dirty="0" smtClean="0"/>
              <a:t> </a:t>
            </a:r>
            <a:r>
              <a:rPr lang="en-US" sz="2000" dirty="0" err="1" smtClean="0"/>
              <a:t>có</a:t>
            </a:r>
            <a:r>
              <a:rPr lang="en-US" sz="2000" dirty="0" smtClean="0"/>
              <a:t> </a:t>
            </a:r>
            <a:r>
              <a:rPr lang="en-US" sz="2000" dirty="0" err="1" smtClean="0"/>
              <a:t>thể</a:t>
            </a:r>
            <a:r>
              <a:rPr lang="en-US" sz="2000" dirty="0" smtClean="0"/>
              <a:t> </a:t>
            </a:r>
            <a:r>
              <a:rPr lang="en-US" sz="2000" dirty="0" err="1" smtClean="0"/>
              <a:t>bạn</a:t>
            </a:r>
            <a:r>
              <a:rPr lang="en-US" sz="2000" dirty="0" smtClean="0"/>
              <a:t> </a:t>
            </a:r>
            <a:r>
              <a:rPr lang="en-US" sz="2000" dirty="0" err="1" smtClean="0"/>
              <a:t>không</a:t>
            </a:r>
            <a:r>
              <a:rPr lang="en-US" sz="2000" dirty="0" smtClean="0"/>
              <a:t> </a:t>
            </a:r>
            <a:r>
              <a:rPr lang="en-US" sz="2000" dirty="0" err="1" smtClean="0"/>
              <a:t>thể</a:t>
            </a:r>
            <a:r>
              <a:rPr lang="en-US" sz="2000" dirty="0" smtClean="0"/>
              <a:t> </a:t>
            </a:r>
            <a:r>
              <a:rPr lang="en-US" sz="2000" dirty="0" err="1" smtClean="0"/>
              <a:t>ngờ</a:t>
            </a:r>
            <a:r>
              <a:rPr lang="en-US" sz="2000" dirty="0" smtClean="0"/>
              <a:t> </a:t>
            </a:r>
            <a:r>
              <a:rPr lang="en-US" sz="2000" dirty="0" err="1" smtClean="0"/>
              <a:t>tới</a:t>
            </a:r>
            <a:r>
              <a:rPr lang="en-US" sz="2000" dirty="0" smtClean="0"/>
              <a:t> </a:t>
            </a:r>
            <a:r>
              <a:rPr lang="en-US" sz="2000" dirty="0" err="1" smtClean="0"/>
              <a:t>và</a:t>
            </a:r>
            <a:r>
              <a:rPr lang="en-US" sz="2000" dirty="0" smtClean="0"/>
              <a:t> </a:t>
            </a:r>
            <a:r>
              <a:rPr lang="en-US" sz="2000" dirty="0" err="1" smtClean="0"/>
              <a:t>cảm</a:t>
            </a:r>
            <a:r>
              <a:rPr lang="en-US" sz="2000" dirty="0" smtClean="0"/>
              <a:t> </a:t>
            </a:r>
            <a:r>
              <a:rPr lang="en-US" sz="2000" dirty="0" err="1" smtClean="0"/>
              <a:t>thấy</a:t>
            </a:r>
            <a:r>
              <a:rPr lang="en-US" sz="2000" dirty="0" smtClean="0"/>
              <a:t> </a:t>
            </a:r>
            <a:r>
              <a:rPr lang="en-US" sz="2000" dirty="0" err="1" smtClean="0"/>
              <a:t>thú</a:t>
            </a:r>
            <a:r>
              <a:rPr lang="en-US" sz="2000" dirty="0" smtClean="0"/>
              <a:t> </a:t>
            </a:r>
            <a:r>
              <a:rPr lang="en-US" sz="2000" dirty="0" err="1" smtClean="0"/>
              <a:t>vị</a:t>
            </a:r>
            <a:r>
              <a:rPr lang="en-US" sz="2000" dirty="0" smtClean="0"/>
              <a:t> </a:t>
            </a:r>
            <a:r>
              <a:rPr lang="en-US" sz="2000" dirty="0" err="1" smtClean="0"/>
              <a:t>với</a:t>
            </a:r>
            <a:r>
              <a:rPr lang="en-US" sz="2000" dirty="0" smtClean="0"/>
              <a:t> </a:t>
            </a:r>
            <a:r>
              <a:rPr lang="en-US" sz="2000" dirty="0" err="1" smtClean="0"/>
              <a:t>những</a:t>
            </a:r>
            <a:r>
              <a:rPr lang="en-US" sz="2000" dirty="0" smtClean="0"/>
              <a:t> </a:t>
            </a:r>
            <a:r>
              <a:rPr lang="en-US" sz="2000" dirty="0" err="1" smtClean="0"/>
              <a:t>ứng</a:t>
            </a:r>
            <a:r>
              <a:rPr lang="en-US" sz="2000" dirty="0" smtClean="0"/>
              <a:t> </a:t>
            </a:r>
            <a:r>
              <a:rPr lang="en-US" sz="2000" dirty="0" err="1" smtClean="0"/>
              <a:t>dụng</a:t>
            </a:r>
            <a:r>
              <a:rPr lang="en-US" sz="2000" dirty="0" smtClean="0"/>
              <a:t> </a:t>
            </a:r>
            <a:r>
              <a:rPr lang="en-US" sz="2000" dirty="0" err="1" smtClean="0"/>
              <a:t>của</a:t>
            </a:r>
            <a:r>
              <a:rPr lang="en-US" sz="2000" dirty="0" smtClean="0"/>
              <a:t> </a:t>
            </a:r>
            <a:r>
              <a:rPr lang="en-US" sz="2000" dirty="0" err="1" smtClean="0"/>
              <a:t>chúng</a:t>
            </a:r>
            <a:r>
              <a:rPr lang="en-US" sz="2000" dirty="0" smtClean="0"/>
              <a:t>.</a:t>
            </a:r>
          </a:p>
          <a:p>
            <a:pPr marL="0" indent="0">
              <a:buNone/>
              <a:defRPr/>
            </a:pPr>
            <a:endParaRPr lang="en-US" sz="2000" dirty="0" smtClean="0"/>
          </a:p>
          <a:p>
            <a:pPr marL="0" indent="0">
              <a:buNone/>
              <a:defRPr/>
            </a:pPr>
            <a:endParaRPr lang="en-US" sz="2000" dirty="0"/>
          </a:p>
          <a:p>
            <a:pPr marL="0" indent="0">
              <a:buNone/>
              <a:defRPr/>
            </a:pPr>
            <a:endParaRPr lang="vi-VN" sz="2000" dirty="0"/>
          </a:p>
        </p:txBody>
      </p:sp>
      <p:sp>
        <p:nvSpPr>
          <p:cNvPr id="2" name="Rounded Rectangle 1">
            <a:hlinkClick r:id="rId3" action="ppaction://hlinksldjump"/>
          </p:cNvPr>
          <p:cNvSpPr/>
          <p:nvPr/>
        </p:nvSpPr>
        <p:spPr>
          <a:xfrm>
            <a:off x="520700" y="2720183"/>
            <a:ext cx="4083050" cy="48577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Social Networks</a:t>
            </a:r>
            <a:endParaRPr lang="en-US" sz="2000" dirty="0"/>
          </a:p>
        </p:txBody>
      </p:sp>
      <p:sp>
        <p:nvSpPr>
          <p:cNvPr id="10" name="Rounded Rectangle 9">
            <a:hlinkClick r:id="rId4" action="ppaction://hlinksldjump"/>
          </p:cNvPr>
          <p:cNvSpPr/>
          <p:nvPr/>
        </p:nvSpPr>
        <p:spPr>
          <a:xfrm>
            <a:off x="4818063" y="2720183"/>
            <a:ext cx="4083050" cy="48577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Communication Networks</a:t>
            </a:r>
            <a:endParaRPr lang="en-US" sz="2000" dirty="0"/>
          </a:p>
        </p:txBody>
      </p:sp>
      <p:sp>
        <p:nvSpPr>
          <p:cNvPr id="11" name="Rounded Rectangle 10">
            <a:hlinkClick r:id="rId5" action="ppaction://hlinksldjump"/>
          </p:cNvPr>
          <p:cNvSpPr/>
          <p:nvPr/>
        </p:nvSpPr>
        <p:spPr>
          <a:xfrm>
            <a:off x="520700" y="4312449"/>
            <a:ext cx="4083050" cy="48577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Transportation Networks</a:t>
            </a:r>
            <a:endParaRPr lang="en-US" sz="2000" dirty="0"/>
          </a:p>
        </p:txBody>
      </p:sp>
      <p:sp>
        <p:nvSpPr>
          <p:cNvPr id="12" name="Rounded Rectangle 11">
            <a:hlinkClick r:id="rId6" action="ppaction://hlinksldjump"/>
          </p:cNvPr>
          <p:cNvSpPr/>
          <p:nvPr/>
        </p:nvSpPr>
        <p:spPr>
          <a:xfrm>
            <a:off x="4818063" y="4312449"/>
            <a:ext cx="4083050" cy="48577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Biological Networks</a:t>
            </a:r>
            <a:endParaRPr lang="en-US" sz="2000" dirty="0"/>
          </a:p>
        </p:txBody>
      </p:sp>
      <p:sp>
        <p:nvSpPr>
          <p:cNvPr id="13" name="Rounded Rectangle 12">
            <a:hlinkClick r:id="rId7" action="ppaction://hlinksldjump"/>
          </p:cNvPr>
          <p:cNvSpPr/>
          <p:nvPr/>
        </p:nvSpPr>
        <p:spPr>
          <a:xfrm>
            <a:off x="520700" y="3510361"/>
            <a:ext cx="4083050" cy="48577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Information Networks</a:t>
            </a:r>
            <a:endParaRPr lang="en-US" sz="2000" dirty="0"/>
          </a:p>
        </p:txBody>
      </p:sp>
      <p:sp>
        <p:nvSpPr>
          <p:cNvPr id="14" name="Rounded Rectangle 13">
            <a:hlinkClick r:id="rId8" action="ppaction://hlinksldjump"/>
          </p:cNvPr>
          <p:cNvSpPr/>
          <p:nvPr/>
        </p:nvSpPr>
        <p:spPr>
          <a:xfrm>
            <a:off x="4818063" y="3510360"/>
            <a:ext cx="4083050" cy="48577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Sofware</a:t>
            </a:r>
            <a:r>
              <a:rPr lang="en-US" sz="2000" dirty="0" smtClean="0"/>
              <a:t> Design Applications</a:t>
            </a:r>
            <a:endParaRPr lang="en-US" sz="2000" dirty="0"/>
          </a:p>
        </p:txBody>
      </p:sp>
      <p:sp>
        <p:nvSpPr>
          <p:cNvPr id="17" name="Rounded Rectangle 16">
            <a:hlinkClick r:id="rId9" action="ppaction://hlinksldjump"/>
          </p:cNvPr>
          <p:cNvSpPr/>
          <p:nvPr/>
        </p:nvSpPr>
        <p:spPr>
          <a:xfrm>
            <a:off x="2669382" y="5160174"/>
            <a:ext cx="4083050" cy="48577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Tournaments</a:t>
            </a:r>
          </a:p>
        </p:txBody>
      </p:sp>
      <p:sp>
        <p:nvSpPr>
          <p:cNvPr id="15" name="Snip Diagonal Corner Rectangle 14">
            <a:hlinkClick r:id="rId10" action="ppaction://hlinksldjump"/>
          </p:cNvPr>
          <p:cNvSpPr/>
          <p:nvPr/>
        </p:nvSpPr>
        <p:spPr>
          <a:xfrm>
            <a:off x="7286625" y="5786438"/>
            <a:ext cx="1614488" cy="528637"/>
          </a:xfrm>
          <a:prstGeom prst="snip2Diag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 err="1" smtClean="0"/>
              <a:t>Tới</a:t>
            </a:r>
            <a:r>
              <a:rPr lang="en-US" sz="1500" dirty="0" smtClean="0"/>
              <a:t> </a:t>
            </a:r>
            <a:r>
              <a:rPr lang="en-US" sz="1500" dirty="0" err="1" smtClean="0"/>
              <a:t>trang</a:t>
            </a:r>
            <a:r>
              <a:rPr lang="en-US" sz="1500" dirty="0" smtClean="0"/>
              <a:t> </a:t>
            </a:r>
            <a:r>
              <a:rPr lang="en-US" sz="1500" dirty="0" err="1" smtClean="0"/>
              <a:t>kết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424" y="228360"/>
            <a:ext cx="7308376" cy="967312"/>
          </a:xfrm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Road Networks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Snip Diagonal Corner Rectangle 2">
            <a:hlinkClick r:id="rId2" action="ppaction://hlinksldjump"/>
          </p:cNvPr>
          <p:cNvSpPr/>
          <p:nvPr/>
        </p:nvSpPr>
        <p:spPr>
          <a:xfrm>
            <a:off x="7286625" y="5786438"/>
            <a:ext cx="1614488" cy="528637"/>
          </a:xfrm>
          <a:prstGeom prst="snip2Diag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Về</a:t>
            </a:r>
            <a:r>
              <a:rPr lang="en-US" sz="1200" dirty="0" smtClean="0"/>
              <a:t> Transportation Networks</a:t>
            </a:r>
            <a:endParaRPr lang="en-US" sz="1200" dirty="0"/>
          </a:p>
        </p:txBody>
      </p:sp>
      <p:pic>
        <p:nvPicPr>
          <p:cNvPr id="4" name="image01.jpg" descr="streetnetwork.JP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173954" y="1992630"/>
            <a:ext cx="7287658" cy="3393758"/>
          </a:xfrm>
          <a:prstGeom prst="rect">
            <a:avLst/>
          </a:prstGeom>
          <a:ln/>
        </p:spPr>
      </p:pic>
      <p:sp>
        <p:nvSpPr>
          <p:cNvPr id="5" name="TextBox 4"/>
          <p:cNvSpPr txBox="1"/>
          <p:nvPr/>
        </p:nvSpPr>
        <p:spPr>
          <a:xfrm>
            <a:off x="871538" y="1380338"/>
            <a:ext cx="416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00312" y="5200651"/>
            <a:ext cx="442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tuyến</a:t>
            </a:r>
            <a:r>
              <a:rPr lang="en-US" dirty="0" smtClean="0"/>
              <a:t> </a:t>
            </a:r>
            <a:r>
              <a:rPr lang="en-US" dirty="0" err="1" smtClean="0"/>
              <a:t>đường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ngoại</a:t>
            </a:r>
            <a:r>
              <a:rPr lang="en-US" dirty="0" smtClean="0"/>
              <a:t> ô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phố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987" y="1749670"/>
            <a:ext cx="3476625" cy="44386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11206" y="3167889"/>
            <a:ext cx="3071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tuyến</a:t>
            </a:r>
            <a:r>
              <a:rPr lang="en-US" dirty="0" smtClean="0"/>
              <a:t> </a:t>
            </a:r>
            <a:r>
              <a:rPr lang="en-US" dirty="0" err="1" smtClean="0"/>
              <a:t>đường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trấn</a:t>
            </a:r>
            <a:r>
              <a:rPr lang="en-US" dirty="0" smtClean="0"/>
              <a:t> East Anglian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24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424" y="199785"/>
            <a:ext cx="7308376" cy="967312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Niche Overlap Graphs in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Ecology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5775" y="1547699"/>
            <a:ext cx="8086725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- </a:t>
            </a:r>
            <a:r>
              <a:rPr lang="en-US" sz="2000" b="1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Niche Overlap Graphs in Ecology </a:t>
            </a:r>
            <a:r>
              <a:rPr lang="en-US" sz="2000" dirty="0" err="1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là</a:t>
            </a:r>
            <a:r>
              <a:rPr lang="en-US" sz="20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loại</a:t>
            </a:r>
            <a:r>
              <a:rPr lang="en-US" sz="20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đồ</a:t>
            </a:r>
            <a:r>
              <a:rPr lang="en-US" sz="20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thị</a:t>
            </a:r>
            <a:r>
              <a:rPr lang="en-US" sz="20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chồng</a:t>
            </a:r>
            <a:r>
              <a:rPr lang="en-US" sz="20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chéo</a:t>
            </a:r>
            <a:r>
              <a:rPr lang="en-US" sz="20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thích</a:t>
            </a:r>
            <a:r>
              <a:rPr lang="en-US" sz="20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hợp</a:t>
            </a:r>
            <a:r>
              <a:rPr lang="en-US" sz="20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cho</a:t>
            </a:r>
            <a:r>
              <a:rPr lang="en-US" sz="20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sinh</a:t>
            </a:r>
            <a:r>
              <a:rPr lang="en-US" sz="20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thái</a:t>
            </a:r>
            <a:r>
              <a:rPr lang="en-US" sz="20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do </a:t>
            </a:r>
            <a:r>
              <a:rPr lang="en-US" sz="2000" dirty="0" err="1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đó</a:t>
            </a:r>
            <a:r>
              <a:rPr lang="en-US" sz="20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được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sử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dụng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trong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nhiều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mô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hình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liên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quan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đến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sự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tương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tác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các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loài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động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vật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khác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nhau</a:t>
            </a:r>
            <a:r>
              <a:rPr lang="en-US" sz="20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.</a:t>
            </a:r>
          </a:p>
          <a:p>
            <a:pPr marL="342900" indent="-342900" algn="just">
              <a:lnSpc>
                <a:spcPct val="115000"/>
              </a:lnSpc>
              <a:spcAft>
                <a:spcPts val="0"/>
              </a:spcAft>
              <a:buFontTx/>
              <a:buChar char="-"/>
            </a:pPr>
            <a:endParaRPr lang="en-US" sz="2000" dirty="0" smtClean="0">
              <a:solidFill>
                <a:srgbClr val="000000"/>
              </a:solidFill>
              <a:latin typeface="+mj-lt"/>
              <a:ea typeface="Arial" panose="020B0604020202020204" pitchFamily="34" charset="0"/>
            </a:endParaRPr>
          </a:p>
          <a:p>
            <a:pPr algn="just"/>
            <a:r>
              <a:rPr lang="en-US" sz="2000" dirty="0" smtClean="0">
                <a:latin typeface="+mj-lt"/>
              </a:rPr>
              <a:t>- </a:t>
            </a:r>
            <a:r>
              <a:rPr lang="en-US" sz="2000" dirty="0" err="1" smtClean="0">
                <a:latin typeface="+mj-lt"/>
              </a:rPr>
              <a:t>Ví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dụ</a:t>
            </a:r>
            <a:r>
              <a:rPr lang="en-US" sz="2000" dirty="0">
                <a:latin typeface="+mj-lt"/>
              </a:rPr>
              <a:t>, </a:t>
            </a:r>
            <a:r>
              <a:rPr lang="en-US" sz="2000" dirty="0" err="1">
                <a:latin typeface="+mj-lt"/>
              </a:rPr>
              <a:t>sự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cạnh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tranh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giữa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các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loài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trong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hệ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sinh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thái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có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thể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được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mô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hình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hóa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bằng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cách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sử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dụng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một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biểu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đồ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thích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hợp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chồng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chéo</a:t>
            </a:r>
            <a:r>
              <a:rPr lang="en-US" sz="2000" dirty="0">
                <a:latin typeface="+mj-lt"/>
              </a:rPr>
              <a:t>. </a:t>
            </a:r>
            <a:r>
              <a:rPr lang="en-US" sz="2000" dirty="0" err="1">
                <a:latin typeface="+mj-lt"/>
              </a:rPr>
              <a:t>Mỗi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loài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được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đại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diện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bởi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một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đỉnh</a:t>
            </a:r>
            <a:r>
              <a:rPr lang="en-US" sz="2000" dirty="0">
                <a:latin typeface="+mj-lt"/>
              </a:rPr>
              <a:t>. </a:t>
            </a:r>
            <a:r>
              <a:rPr lang="en-US" sz="2000" dirty="0" err="1">
                <a:latin typeface="+mj-lt"/>
              </a:rPr>
              <a:t>trong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đó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cạnh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vô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hướng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kết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nối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hai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đỉnh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nếu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hai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loài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đại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diện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bởi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các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đỉnh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cạnh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tranh</a:t>
            </a:r>
            <a:r>
              <a:rPr lang="en-US" sz="2000" dirty="0">
                <a:latin typeface="+mj-lt"/>
              </a:rPr>
              <a:t> (</a:t>
            </a:r>
            <a:r>
              <a:rPr lang="en-US" sz="2000" dirty="0" err="1">
                <a:latin typeface="+mj-lt"/>
              </a:rPr>
              <a:t>có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nghĩa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là</a:t>
            </a:r>
            <a:r>
              <a:rPr lang="en-US" sz="2000" dirty="0">
                <a:latin typeface="+mj-lt"/>
              </a:rPr>
              <a:t>, </a:t>
            </a:r>
            <a:r>
              <a:rPr lang="en-US" sz="2000" dirty="0" err="1">
                <a:latin typeface="+mj-lt"/>
              </a:rPr>
              <a:t>một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số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nguồn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thực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phẩm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mà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chúng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sử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dụng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đều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giống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nhau</a:t>
            </a:r>
            <a:r>
              <a:rPr lang="en-US" sz="2000" dirty="0">
                <a:latin typeface="+mj-lt"/>
              </a:rPr>
              <a:t>). </a:t>
            </a:r>
            <a:endParaRPr lang="en-US" sz="2000" dirty="0" smtClean="0">
              <a:latin typeface="+mj-lt"/>
            </a:endParaRPr>
          </a:p>
          <a:p>
            <a:pPr algn="just"/>
            <a:endParaRPr lang="en-US" sz="2000" dirty="0">
              <a:latin typeface="+mj-lt"/>
            </a:endParaRPr>
          </a:p>
          <a:p>
            <a:pPr algn="just"/>
            <a:r>
              <a:rPr lang="en-US" sz="2000" dirty="0" smtClean="0">
                <a:latin typeface="+mj-lt"/>
              </a:rPr>
              <a:t>- </a:t>
            </a:r>
            <a:r>
              <a:rPr lang="en-US" sz="2000" dirty="0" err="1" smtClean="0">
                <a:latin typeface="+mj-lt"/>
              </a:rPr>
              <a:t>Một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đồ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thị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thích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hợp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chồng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chéo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lên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nhau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là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một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biểu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đồ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đơn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giản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bởi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vì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không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có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vòng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hoặc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nhiều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cạnh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là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cần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thiết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trong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mô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hình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này</a:t>
            </a:r>
            <a:r>
              <a:rPr lang="en-US" sz="2000" dirty="0">
                <a:latin typeface="+mj-lt"/>
              </a:rPr>
              <a:t>. </a:t>
            </a: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endParaRPr lang="en-US" sz="2000" dirty="0">
              <a:solidFill>
                <a:srgbClr val="000000"/>
              </a:solidFill>
              <a:effectLst/>
              <a:latin typeface="+mj-lt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02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424" y="199785"/>
            <a:ext cx="7308376" cy="967312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Niche Overlap Graphs in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Ecology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Snip Diagonal Corner Rectangle 2">
            <a:hlinkClick r:id="rId2" action="ppaction://hlinksldjump"/>
          </p:cNvPr>
          <p:cNvSpPr/>
          <p:nvPr/>
        </p:nvSpPr>
        <p:spPr>
          <a:xfrm>
            <a:off x="7286625" y="5786438"/>
            <a:ext cx="1614488" cy="528637"/>
          </a:xfrm>
          <a:prstGeom prst="snip2Diag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Về</a:t>
            </a:r>
            <a:r>
              <a:rPr lang="en-US" sz="1200" dirty="0" smtClean="0"/>
              <a:t> Biological Networks</a:t>
            </a:r>
            <a:endParaRPr lang="en-US" sz="1200" dirty="0"/>
          </a:p>
        </p:txBody>
      </p:sp>
      <p:sp>
        <p:nvSpPr>
          <p:cNvPr id="4" name="Rectangle 3"/>
          <p:cNvSpPr/>
          <p:nvPr/>
        </p:nvSpPr>
        <p:spPr>
          <a:xfrm>
            <a:off x="700088" y="1999730"/>
            <a:ext cx="7986712" cy="1047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Đồ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thị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hình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dưới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là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mô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hình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hệ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sinh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thái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của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khu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rừng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.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Chúng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ta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nhìn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thấy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từ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biểu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đồ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này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mà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sóc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và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gấu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trúc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cạnh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tranh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nhau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trong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khi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đó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quạ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và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chuột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chù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thì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không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endParaRPr lang="en-US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0088" y="1585913"/>
            <a:ext cx="505777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/>
              <a:t>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175" y="2852763"/>
            <a:ext cx="3649191" cy="28877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0088" y="2011146"/>
            <a:ext cx="7986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thái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loài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06" y="2391373"/>
            <a:ext cx="6656483" cy="400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3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424" y="199785"/>
            <a:ext cx="7308376" cy="967312"/>
          </a:xfrm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Protein Interaction Graphs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5787" y="1167097"/>
            <a:ext cx="8115301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- </a:t>
            </a:r>
            <a:r>
              <a:rPr lang="en-US" sz="2000" dirty="0" err="1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Một</a:t>
            </a:r>
            <a:r>
              <a:rPr lang="en-US" sz="20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tương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tác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protein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trong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tế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bào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sống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xảy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ra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khi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hai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hay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nhiều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protein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trong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đó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liên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kết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tế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bào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để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thực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hiện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một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chức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năng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sinh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học</a:t>
            </a:r>
            <a:r>
              <a:rPr lang="en-US" sz="20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các</a:t>
            </a:r>
            <a:r>
              <a:rPr lang="en-US" sz="20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tương</a:t>
            </a:r>
            <a:r>
              <a:rPr lang="en-US" sz="20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tác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đó</a:t>
            </a:r>
            <a:r>
              <a:rPr lang="en-US" sz="20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có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thể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được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mô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hình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hóa</a:t>
            </a:r>
            <a:r>
              <a:rPr lang="en-US" sz="20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bằng</a:t>
            </a:r>
            <a:r>
              <a:rPr lang="en-US" sz="20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cách</a:t>
            </a:r>
            <a:r>
              <a:rPr lang="en-US" sz="20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sử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dụng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Protein Interaction Graphs </a:t>
            </a:r>
            <a:r>
              <a:rPr lang="en-US" sz="20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(</a:t>
            </a:r>
            <a:r>
              <a:rPr lang="en-US" sz="2000" dirty="0" err="1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đồ</a:t>
            </a:r>
            <a:r>
              <a:rPr lang="en-US" sz="20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thị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tương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tác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protein </a:t>
            </a:r>
            <a:r>
              <a:rPr lang="en-US" sz="20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hay </a:t>
            </a:r>
            <a:r>
              <a:rPr lang="en-US" sz="2000" dirty="0" err="1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còn</a:t>
            </a:r>
            <a:r>
              <a:rPr lang="en-US" sz="20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gọi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là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mạng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lưới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tương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tác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protein-protein)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- </a:t>
            </a:r>
            <a:r>
              <a:rPr lang="en-US" sz="2000" dirty="0" err="1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Đây</a:t>
            </a:r>
            <a:r>
              <a:rPr lang="en-US" sz="20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là</a:t>
            </a:r>
            <a:r>
              <a:rPr lang="en-US" sz="20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loại</a:t>
            </a:r>
            <a:r>
              <a:rPr lang="en-US" sz="20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đ</a:t>
            </a:r>
            <a:r>
              <a:rPr lang="en-US" sz="2000" dirty="0" err="1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ồ</a:t>
            </a:r>
            <a:r>
              <a:rPr lang="en-US" sz="20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thị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vô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hướng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trong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đó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mỗi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protein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được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đại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diện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bởi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một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đỉnh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với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một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cạnh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kết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nối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đỉnh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đại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diện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cho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mỗi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cặp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protein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tương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tác</a:t>
            </a:r>
            <a:r>
              <a:rPr lang="en-US" sz="20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.</a:t>
            </a:r>
          </a:p>
          <a:p>
            <a:r>
              <a:rPr lang="en-US" sz="2000" dirty="0" smtClean="0"/>
              <a:t>- Do </a:t>
            </a:r>
            <a:r>
              <a:rPr lang="en-US" sz="2000" dirty="0" err="1"/>
              <a:t>tính</a:t>
            </a:r>
            <a:r>
              <a:rPr lang="en-US" sz="2000" dirty="0"/>
              <a:t> </a:t>
            </a:r>
            <a:r>
              <a:rPr lang="en-US" sz="2000" dirty="0" err="1"/>
              <a:t>phức</a:t>
            </a:r>
            <a:r>
              <a:rPr lang="en-US" sz="2000" dirty="0"/>
              <a:t> </a:t>
            </a:r>
            <a:r>
              <a:rPr lang="en-US" sz="2000" dirty="0" err="1"/>
              <a:t>tạp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sự</a:t>
            </a:r>
            <a:r>
              <a:rPr lang="en-US" sz="2000" dirty="0"/>
              <a:t> </a:t>
            </a:r>
            <a:r>
              <a:rPr lang="en-US" sz="2000" dirty="0" err="1"/>
              <a:t>tương</a:t>
            </a:r>
            <a:r>
              <a:rPr lang="en-US" sz="2000" dirty="0"/>
              <a:t> </a:t>
            </a:r>
            <a:r>
              <a:rPr lang="en-US" sz="2000" dirty="0" err="1"/>
              <a:t>tác</a:t>
            </a:r>
            <a:r>
              <a:rPr lang="en-US" sz="2000" dirty="0"/>
              <a:t> </a:t>
            </a:r>
            <a:r>
              <a:rPr lang="en-US" sz="2000" dirty="0" smtClean="0"/>
              <a:t>protein </a:t>
            </a:r>
            <a:r>
              <a:rPr lang="en-US" sz="2000" dirty="0" err="1" smtClean="0"/>
              <a:t>cũng</a:t>
            </a:r>
            <a:r>
              <a:rPr lang="en-US" sz="2000" dirty="0" smtClean="0"/>
              <a:t> </a:t>
            </a:r>
            <a:r>
              <a:rPr lang="en-US" sz="2000" dirty="0" err="1" smtClean="0"/>
              <a:t>như</a:t>
            </a:r>
            <a:r>
              <a:rPr lang="en-US" sz="2000" dirty="0" smtClean="0"/>
              <a:t> </a:t>
            </a:r>
            <a:r>
              <a:rPr lang="en-US" sz="2000" dirty="0" err="1" smtClean="0"/>
              <a:t>số</a:t>
            </a:r>
            <a:r>
              <a:rPr lang="en-US" sz="2000" dirty="0" smtClean="0"/>
              <a:t> </a:t>
            </a:r>
            <a:r>
              <a:rPr lang="en-US" sz="2000" dirty="0" err="1" smtClean="0"/>
              <a:t>lượng</a:t>
            </a:r>
            <a:r>
              <a:rPr lang="en-US" sz="2000" dirty="0" smtClean="0"/>
              <a:t> protein </a:t>
            </a:r>
            <a:r>
              <a:rPr lang="en-US" sz="2000" dirty="0" err="1" smtClean="0"/>
              <a:t>là</a:t>
            </a:r>
            <a:r>
              <a:rPr lang="en-US" sz="2000" dirty="0" smtClean="0"/>
              <a:t> </a:t>
            </a:r>
            <a:r>
              <a:rPr lang="en-US" sz="2000" dirty="0" err="1" smtClean="0"/>
              <a:t>rất</a:t>
            </a:r>
            <a:r>
              <a:rPr lang="en-US" sz="2000" dirty="0" smtClean="0"/>
              <a:t> </a:t>
            </a:r>
            <a:r>
              <a:rPr lang="en-US" sz="2000" dirty="0" err="1" smtClean="0"/>
              <a:t>lớn</a:t>
            </a:r>
            <a:r>
              <a:rPr lang="en-US" sz="2000" dirty="0" smtClean="0"/>
              <a:t>, </a:t>
            </a:r>
            <a:r>
              <a:rPr lang="en-US" sz="2000" dirty="0" err="1"/>
              <a:t>đồ</a:t>
            </a:r>
            <a:r>
              <a:rPr lang="en-US" sz="2000" dirty="0"/>
              <a:t> </a:t>
            </a:r>
            <a:r>
              <a:rPr lang="en-US" sz="2000" dirty="0" err="1" smtClean="0"/>
              <a:t>thị</a:t>
            </a:r>
            <a:r>
              <a:rPr lang="en-US" sz="2000" dirty="0" smtClean="0"/>
              <a:t> </a:t>
            </a:r>
            <a:r>
              <a:rPr lang="en-US" sz="2000" dirty="0" err="1" smtClean="0"/>
              <a:t>của</a:t>
            </a:r>
            <a:r>
              <a:rPr lang="en-US" sz="2000" dirty="0" smtClean="0"/>
              <a:t> </a:t>
            </a:r>
            <a:r>
              <a:rPr lang="en-US" sz="2000" dirty="0" err="1"/>
              <a:t>chúng</a:t>
            </a:r>
            <a:r>
              <a:rPr lang="en-US" sz="2000" dirty="0"/>
              <a:t> </a:t>
            </a:r>
            <a:r>
              <a:rPr lang="en-US" sz="2000" dirty="0" err="1"/>
              <a:t>thường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chia </a:t>
            </a:r>
            <a:r>
              <a:rPr lang="en-US" sz="2000" dirty="0" err="1"/>
              <a:t>thành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đồ</a:t>
            </a:r>
            <a:r>
              <a:rPr lang="en-US" sz="2000" dirty="0"/>
              <a:t> </a:t>
            </a:r>
            <a:r>
              <a:rPr lang="en-US" sz="2000" dirty="0" err="1"/>
              <a:t>thị</a:t>
            </a:r>
            <a:r>
              <a:rPr lang="en-US" sz="2000" dirty="0"/>
              <a:t> </a:t>
            </a:r>
            <a:r>
              <a:rPr lang="en-US" sz="2000" dirty="0" err="1"/>
              <a:t>nhỏ</a:t>
            </a:r>
            <a:r>
              <a:rPr lang="en-US" sz="2000" dirty="0"/>
              <a:t> </a:t>
            </a:r>
            <a:r>
              <a:rPr lang="en-US" sz="2000" dirty="0" err="1"/>
              <a:t>hơn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gọi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mô-đun</a:t>
            </a:r>
            <a:r>
              <a:rPr lang="en-US" sz="2000" dirty="0"/>
              <a:t> </a:t>
            </a:r>
            <a:r>
              <a:rPr lang="en-US" sz="2000" dirty="0" err="1"/>
              <a:t>đại</a:t>
            </a:r>
            <a:r>
              <a:rPr lang="en-US" sz="2000" dirty="0"/>
              <a:t> </a:t>
            </a:r>
            <a:r>
              <a:rPr lang="en-US" sz="2000" dirty="0" err="1"/>
              <a:t>diện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 smtClean="0"/>
              <a:t>nhóm</a:t>
            </a:r>
            <a:r>
              <a:rPr lang="en-US" sz="2000" dirty="0" smtClean="0"/>
              <a:t> protein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liên</a:t>
            </a:r>
            <a:r>
              <a:rPr lang="en-US" sz="2000" dirty="0"/>
              <a:t> </a:t>
            </a:r>
            <a:r>
              <a:rPr lang="en-US" sz="2000" dirty="0" err="1"/>
              <a:t>quan</a:t>
            </a:r>
            <a:r>
              <a:rPr lang="en-US" sz="2000" dirty="0"/>
              <a:t> </a:t>
            </a:r>
            <a:r>
              <a:rPr lang="en-US" sz="2000" dirty="0" err="1"/>
              <a:t>đến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chức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cụ</a:t>
            </a:r>
            <a:r>
              <a:rPr lang="en-US" sz="2000" dirty="0"/>
              <a:t> </a:t>
            </a:r>
            <a:r>
              <a:rPr lang="en-US" sz="2000" dirty="0" err="1"/>
              <a:t>thể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tế</a:t>
            </a:r>
            <a:r>
              <a:rPr lang="en-US" sz="2000" dirty="0"/>
              <a:t> </a:t>
            </a:r>
            <a:r>
              <a:rPr lang="en-US" sz="2000" dirty="0" err="1" smtClean="0"/>
              <a:t>bào</a:t>
            </a:r>
            <a:endParaRPr lang="en-US" sz="2000" dirty="0" smtClean="0"/>
          </a:p>
          <a:p>
            <a:r>
              <a:rPr lang="en-US" sz="2000" dirty="0" smtClean="0"/>
              <a:t>- </a:t>
            </a:r>
            <a:r>
              <a:rPr lang="en-US" sz="2000" dirty="0" err="1" smtClean="0"/>
              <a:t>Đồ</a:t>
            </a:r>
            <a:r>
              <a:rPr lang="en-US" sz="2000" dirty="0" smtClean="0"/>
              <a:t> </a:t>
            </a:r>
            <a:r>
              <a:rPr lang="en-US" sz="2000" dirty="0" err="1"/>
              <a:t>thị</a:t>
            </a:r>
            <a:r>
              <a:rPr lang="en-US" sz="2000" dirty="0"/>
              <a:t> </a:t>
            </a:r>
            <a:r>
              <a:rPr lang="en-US" sz="2000" dirty="0" err="1"/>
              <a:t>tương</a:t>
            </a:r>
            <a:r>
              <a:rPr lang="en-US" sz="2000" dirty="0"/>
              <a:t> </a:t>
            </a:r>
            <a:r>
              <a:rPr lang="en-US" sz="2000" dirty="0" err="1"/>
              <a:t>tác</a:t>
            </a:r>
            <a:r>
              <a:rPr lang="en-US" sz="2000" dirty="0"/>
              <a:t> protein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thể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suy</a:t>
            </a:r>
            <a:r>
              <a:rPr lang="en-US" sz="2000" dirty="0"/>
              <a:t> </a:t>
            </a:r>
            <a:r>
              <a:rPr lang="en-US" sz="2000" dirty="0" err="1"/>
              <a:t>luận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tin </a:t>
            </a:r>
            <a:r>
              <a:rPr lang="en-US" sz="2000" dirty="0" err="1"/>
              <a:t>sinh</a:t>
            </a:r>
            <a:r>
              <a:rPr lang="en-US" sz="2000" dirty="0"/>
              <a:t> </a:t>
            </a:r>
            <a:r>
              <a:rPr lang="en-US" sz="2000" dirty="0" err="1"/>
              <a:t>học</a:t>
            </a:r>
            <a:r>
              <a:rPr lang="en-US" sz="2000" dirty="0"/>
              <a:t> </a:t>
            </a:r>
            <a:r>
              <a:rPr lang="en-US" sz="2000" dirty="0" err="1"/>
              <a:t>quan</a:t>
            </a:r>
            <a:r>
              <a:rPr lang="en-US" sz="2000" dirty="0"/>
              <a:t> </a:t>
            </a:r>
            <a:r>
              <a:rPr lang="en-US" sz="2000" dirty="0" err="1"/>
              <a:t>trọng</a:t>
            </a:r>
            <a:r>
              <a:rPr lang="en-US" sz="2000" dirty="0"/>
              <a:t>, </a:t>
            </a:r>
            <a:r>
              <a:rPr lang="en-US" sz="2000" dirty="0" err="1"/>
              <a:t>chẳng</a:t>
            </a:r>
            <a:r>
              <a:rPr lang="en-US" sz="2000" dirty="0"/>
              <a:t> </a:t>
            </a:r>
            <a:r>
              <a:rPr lang="en-US" sz="2000" dirty="0" err="1"/>
              <a:t>hạn</a:t>
            </a:r>
            <a:r>
              <a:rPr lang="en-US" sz="2000" dirty="0"/>
              <a:t> </a:t>
            </a:r>
            <a:r>
              <a:rPr lang="en-US" sz="2000" dirty="0" err="1"/>
              <a:t>như</a:t>
            </a:r>
            <a:r>
              <a:rPr lang="en-US" sz="2000" dirty="0"/>
              <a:t> </a:t>
            </a:r>
            <a:r>
              <a:rPr lang="en-US" sz="2000" dirty="0" err="1"/>
              <a:t>bằng</a:t>
            </a:r>
            <a:r>
              <a:rPr lang="en-US" sz="2000" dirty="0"/>
              <a:t> </a:t>
            </a:r>
            <a:r>
              <a:rPr lang="en-US" sz="2000" dirty="0" err="1"/>
              <a:t>việc</a:t>
            </a:r>
            <a:r>
              <a:rPr lang="en-US" sz="2000" dirty="0"/>
              <a:t> </a:t>
            </a:r>
            <a:r>
              <a:rPr lang="en-US" sz="2000" dirty="0" err="1"/>
              <a:t>xác</a:t>
            </a:r>
            <a:r>
              <a:rPr lang="en-US" sz="2000" dirty="0"/>
              <a:t> </a:t>
            </a:r>
            <a:r>
              <a:rPr lang="en-US" sz="2000" dirty="0" err="1"/>
              <a:t>định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protein </a:t>
            </a:r>
            <a:r>
              <a:rPr lang="en-US" sz="2000" dirty="0" err="1"/>
              <a:t>quan</a:t>
            </a:r>
            <a:r>
              <a:rPr lang="en-US" sz="2000" dirty="0"/>
              <a:t> </a:t>
            </a:r>
            <a:r>
              <a:rPr lang="en-US" sz="2000" dirty="0" err="1"/>
              <a:t>trọng</a:t>
            </a:r>
            <a:r>
              <a:rPr lang="en-US" sz="2000" dirty="0"/>
              <a:t> </a:t>
            </a:r>
            <a:r>
              <a:rPr lang="en-US" sz="2000" dirty="0" err="1"/>
              <a:t>nhất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chức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khác</a:t>
            </a:r>
            <a:r>
              <a:rPr lang="en-US" sz="2000" dirty="0"/>
              <a:t> </a:t>
            </a:r>
            <a:r>
              <a:rPr lang="en-US" sz="2000" dirty="0" err="1"/>
              <a:t>nhau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chức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protein </a:t>
            </a:r>
            <a:r>
              <a:rPr lang="en-US" sz="2000" dirty="0" err="1"/>
              <a:t>mới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phát</a:t>
            </a:r>
            <a:r>
              <a:rPr lang="en-US" sz="2000" dirty="0"/>
              <a:t> </a:t>
            </a:r>
            <a:r>
              <a:rPr lang="en-US" sz="2000" dirty="0" err="1" smtClean="0"/>
              <a:t>hiện</a:t>
            </a:r>
            <a:endParaRPr lang="en-US" sz="2000" dirty="0">
              <a:solidFill>
                <a:srgbClr val="000000"/>
              </a:solidFill>
              <a:effectLst/>
              <a:latin typeface="+mj-lt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92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424" y="199785"/>
            <a:ext cx="7308376" cy="967312"/>
          </a:xfrm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Protein Interaction Graphs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Snip Diagonal Corner Rectangle 2">
            <a:hlinkClick r:id="rId2" action="ppaction://hlinksldjump"/>
          </p:cNvPr>
          <p:cNvSpPr/>
          <p:nvPr/>
        </p:nvSpPr>
        <p:spPr>
          <a:xfrm>
            <a:off x="7286625" y="5786438"/>
            <a:ext cx="1614488" cy="528637"/>
          </a:xfrm>
          <a:prstGeom prst="snip2Diag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Về</a:t>
            </a:r>
            <a:r>
              <a:rPr lang="en-US" sz="1200" dirty="0" smtClean="0"/>
              <a:t> Biological Networks</a:t>
            </a:r>
            <a:endParaRPr lang="en-US" sz="1200" dirty="0"/>
          </a:p>
        </p:txBody>
      </p:sp>
      <p:sp>
        <p:nvSpPr>
          <p:cNvPr id="4" name="Rectangle 3"/>
          <p:cNvSpPr/>
          <p:nvPr/>
        </p:nvSpPr>
        <p:spPr>
          <a:xfrm>
            <a:off x="471487" y="1968662"/>
            <a:ext cx="8015287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2000" dirty="0" err="1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Đồ</a:t>
            </a:r>
            <a:r>
              <a:rPr lang="en-US" sz="20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thị</a:t>
            </a:r>
            <a:r>
              <a:rPr lang="en-US" sz="20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minh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họa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một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mô-đun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của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biểu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đồ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tương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tác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protein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được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mô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tả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trong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[Bo04],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bao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gồm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các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phức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hợp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protein </a:t>
            </a:r>
            <a:r>
              <a:rPr lang="en-US" sz="2000" dirty="0" smtClean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de-RNA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lớp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trong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các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tế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bào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của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con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người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.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Để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tìm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hiểu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thêm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về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biểu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đồ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tương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tác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</a:rPr>
              <a:t> protein, </a:t>
            </a:r>
            <a:r>
              <a:rPr lang="en-US" sz="2000" dirty="0" err="1">
                <a:solidFill>
                  <a:srgbClr val="212121"/>
                </a:solidFill>
                <a:highlight>
                  <a:srgbClr val="FFFFFF"/>
                </a:highlight>
                <a:latin typeface="+mj-lt"/>
                <a:ea typeface="Arial" panose="020B0604020202020204" pitchFamily="34" charset="0"/>
              </a:rPr>
              <a:t>xem</a:t>
            </a:r>
            <a:r>
              <a:rPr lang="en-US" sz="2000" dirty="0">
                <a:solidFill>
                  <a:srgbClr val="212121"/>
                </a:solidFill>
                <a:highlight>
                  <a:srgbClr val="FFFFFF"/>
                </a:highlight>
                <a:latin typeface="+mj-lt"/>
                <a:ea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rgbClr val="212121"/>
                </a:solidFill>
                <a:highlight>
                  <a:srgbClr val="FFFFFF"/>
                </a:highlight>
                <a:latin typeface="+mj-lt"/>
                <a:ea typeface="Arial" panose="020B0604020202020204" pitchFamily="34" charset="0"/>
              </a:rPr>
              <a:t>[Bo04], </a:t>
            </a:r>
            <a:r>
              <a:rPr lang="en-US" sz="2000" dirty="0">
                <a:solidFill>
                  <a:srgbClr val="212121"/>
                </a:solidFill>
                <a:highlight>
                  <a:srgbClr val="FFFFFF"/>
                </a:highlight>
                <a:latin typeface="+mj-lt"/>
                <a:ea typeface="Arial" panose="020B0604020202020204" pitchFamily="34" charset="0"/>
              </a:rPr>
              <a:t>[ NE10 ] ,</a:t>
            </a:r>
            <a:r>
              <a:rPr lang="en-US" sz="2000" dirty="0" err="1">
                <a:solidFill>
                  <a:srgbClr val="212121"/>
                </a:solidFill>
                <a:highlight>
                  <a:srgbClr val="FFFFFF"/>
                </a:highlight>
                <a:latin typeface="+mj-lt"/>
                <a:ea typeface="Arial" panose="020B0604020202020204" pitchFamily="34" charset="0"/>
              </a:rPr>
              <a:t>và</a:t>
            </a:r>
            <a:r>
              <a:rPr lang="en-US" sz="2000" dirty="0">
                <a:solidFill>
                  <a:srgbClr val="212121"/>
                </a:solidFill>
                <a:highlight>
                  <a:srgbClr val="FFFFFF"/>
                </a:highlight>
                <a:latin typeface="+mj-lt"/>
                <a:ea typeface="Arial" panose="020B0604020202020204" pitchFamily="34" charset="0"/>
              </a:rPr>
              <a:t> [ Hu07 ]</a:t>
            </a:r>
            <a:endParaRPr lang="en-US" sz="2000" dirty="0">
              <a:solidFill>
                <a:srgbClr val="000000"/>
              </a:solidFill>
              <a:effectLst/>
              <a:latin typeface="+mj-lt"/>
              <a:ea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345" y="3366583"/>
            <a:ext cx="3862193" cy="29484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1487" y="1528763"/>
            <a:ext cx="504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tác</a:t>
            </a:r>
            <a:r>
              <a:rPr lang="en-US" dirty="0" smtClean="0"/>
              <a:t> Protein:</a:t>
            </a:r>
            <a:endParaRPr lang="en-US" dirty="0"/>
          </a:p>
        </p:txBody>
      </p:sp>
      <p:pic>
        <p:nvPicPr>
          <p:cNvPr id="7" name="image04.png" descr="9388164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3228975" y="2089626"/>
            <a:ext cx="3886200" cy="4225448"/>
          </a:xfrm>
          <a:prstGeom prst="rect">
            <a:avLst/>
          </a:prstGeom>
          <a:ln/>
        </p:spPr>
      </p:pic>
      <p:sp>
        <p:nvSpPr>
          <p:cNvPr id="8" name="TextBox 7"/>
          <p:cNvSpPr txBox="1"/>
          <p:nvPr/>
        </p:nvSpPr>
        <p:spPr>
          <a:xfrm>
            <a:off x="914400" y="3175052"/>
            <a:ext cx="2185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tác</a:t>
            </a:r>
            <a:r>
              <a:rPr lang="en-US" dirty="0" smtClean="0"/>
              <a:t> Protein BRCA1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28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424" y="199785"/>
            <a:ext cx="7308376" cy="967312"/>
          </a:xfrm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Round – Robin Tournaments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5776" y="1409998"/>
            <a:ext cx="807243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000" b="1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Round-Robin </a:t>
            </a:r>
            <a:r>
              <a:rPr lang="en-US" sz="2000" b="1" dirty="0">
                <a:ea typeface="Calibri" panose="020F0502020204030204" pitchFamily="34" charset="0"/>
                <a:cs typeface="Times New Roman" panose="02020603050405020304" pitchFamily="18" charset="0"/>
              </a:rPr>
              <a:t>Tournament </a:t>
            </a:r>
            <a:r>
              <a:rPr lang="en-US" sz="20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en-US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gọi</a:t>
            </a:r>
            <a:r>
              <a:rPr lang="en-US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all-play-all </a:t>
            </a:r>
            <a:r>
              <a:rPr lang="en-US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tournament </a:t>
            </a:r>
            <a:r>
              <a:rPr lang="en-US" sz="20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nghĩa</a:t>
            </a:r>
            <a:r>
              <a:rPr lang="en-US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thi</a:t>
            </a:r>
            <a:r>
              <a:rPr lang="en-US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đấu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vòng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tròn</a:t>
            </a:r>
            <a:r>
              <a:rPr lang="en-US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000" dirty="0" smtClean="0"/>
              <a:t>- </a:t>
            </a:r>
            <a:r>
              <a:rPr lang="en-US" sz="2000" dirty="0" err="1" smtClean="0"/>
              <a:t>Nguyên</a:t>
            </a:r>
            <a:r>
              <a:rPr lang="en-US" sz="2000" dirty="0" smtClean="0"/>
              <a:t> </a:t>
            </a:r>
            <a:r>
              <a:rPr lang="en-US" sz="2000" dirty="0" err="1"/>
              <a:t>lý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Round-Robin Tournament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giải</a:t>
            </a:r>
            <a:r>
              <a:rPr lang="en-US" sz="2000" dirty="0"/>
              <a:t> </a:t>
            </a:r>
            <a:r>
              <a:rPr lang="en-US" sz="2000" dirty="0" err="1"/>
              <a:t>đấu</a:t>
            </a:r>
            <a:r>
              <a:rPr lang="en-US" sz="2000" dirty="0"/>
              <a:t>, </a:t>
            </a:r>
            <a:r>
              <a:rPr lang="en-US" sz="2000" dirty="0" err="1"/>
              <a:t>mỗi</a:t>
            </a:r>
            <a:r>
              <a:rPr lang="en-US" sz="2000" dirty="0"/>
              <a:t> </a:t>
            </a:r>
            <a:r>
              <a:rPr lang="en-US" sz="2000" dirty="0" err="1"/>
              <a:t>đội</a:t>
            </a:r>
            <a:r>
              <a:rPr lang="en-US" sz="2000" dirty="0"/>
              <a:t>/</a:t>
            </a:r>
            <a:r>
              <a:rPr lang="en-US" sz="2000" dirty="0" err="1"/>
              <a:t>người</a:t>
            </a:r>
            <a:r>
              <a:rPr lang="en-US" sz="2000" dirty="0"/>
              <a:t> </a:t>
            </a:r>
            <a:r>
              <a:rPr lang="en-US" sz="2000" dirty="0" err="1"/>
              <a:t>chơi</a:t>
            </a:r>
            <a:r>
              <a:rPr lang="en-US" sz="2000" dirty="0"/>
              <a:t> </a:t>
            </a:r>
            <a:r>
              <a:rPr lang="en-US" sz="2000" dirty="0" err="1"/>
              <a:t>sẽ</a:t>
            </a:r>
            <a:r>
              <a:rPr lang="en-US" sz="2000" dirty="0"/>
              <a:t> </a:t>
            </a:r>
            <a:r>
              <a:rPr lang="en-US" sz="2000" dirty="0" err="1"/>
              <a:t>đấu</a:t>
            </a:r>
            <a:r>
              <a:rPr lang="en-US" sz="2000" dirty="0"/>
              <a:t> </a:t>
            </a: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dirty="0" err="1"/>
              <a:t>nhau</a:t>
            </a:r>
            <a:r>
              <a:rPr lang="en-US" sz="2000" dirty="0"/>
              <a:t>,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mỗi</a:t>
            </a:r>
            <a:r>
              <a:rPr lang="en-US" sz="2000" dirty="0"/>
              <a:t> </a:t>
            </a:r>
            <a:r>
              <a:rPr lang="en-US" sz="2000" dirty="0" err="1"/>
              <a:t>đội</a:t>
            </a:r>
            <a:r>
              <a:rPr lang="en-US" sz="2000" dirty="0"/>
              <a:t> </a:t>
            </a:r>
            <a:r>
              <a:rPr lang="en-US" sz="2000" dirty="0" err="1"/>
              <a:t>chỉ</a:t>
            </a:r>
            <a:r>
              <a:rPr lang="en-US" sz="2000" dirty="0"/>
              <a:t> </a:t>
            </a:r>
            <a:r>
              <a:rPr lang="en-US" sz="2000" dirty="0" err="1"/>
              <a:t>thi</a:t>
            </a:r>
            <a:r>
              <a:rPr lang="en-US" sz="2000" dirty="0"/>
              <a:t> </a:t>
            </a:r>
            <a:r>
              <a:rPr lang="en-US" sz="2000" dirty="0" err="1"/>
              <a:t>đấu</a:t>
            </a:r>
            <a:r>
              <a:rPr lang="en-US" sz="2000" dirty="0"/>
              <a:t> </a:t>
            </a: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dirty="0" err="1"/>
              <a:t>nhau</a:t>
            </a:r>
            <a:r>
              <a:rPr lang="en-US" sz="2000" dirty="0"/>
              <a:t> </a:t>
            </a:r>
            <a:r>
              <a:rPr lang="en-US" sz="2000" dirty="0" err="1"/>
              <a:t>đúng</a:t>
            </a:r>
            <a:r>
              <a:rPr lang="en-US" sz="2000" dirty="0"/>
              <a:t> 1 </a:t>
            </a:r>
            <a:r>
              <a:rPr lang="en-US" sz="2000" dirty="0" err="1"/>
              <a:t>lần</a:t>
            </a:r>
            <a:r>
              <a:rPr lang="en-US" sz="2000" dirty="0"/>
              <a:t> </a:t>
            </a:r>
            <a:r>
              <a:rPr lang="en-US" sz="2000" dirty="0" err="1"/>
              <a:t>duy</a:t>
            </a:r>
            <a:r>
              <a:rPr lang="en-US" sz="2000" dirty="0"/>
              <a:t> </a:t>
            </a:r>
            <a:r>
              <a:rPr lang="en-US" sz="2000" dirty="0" err="1"/>
              <a:t>nhất</a:t>
            </a:r>
            <a:r>
              <a:rPr lang="en-US" sz="2000" dirty="0"/>
              <a:t>, </a:t>
            </a:r>
            <a:r>
              <a:rPr lang="en-US" sz="2000" dirty="0" err="1"/>
              <a:t>sau</a:t>
            </a:r>
            <a:r>
              <a:rPr lang="en-US" sz="2000" dirty="0"/>
              <a:t> </a:t>
            </a:r>
            <a:r>
              <a:rPr lang="en-US" sz="2000" dirty="0" err="1"/>
              <a:t>khi</a:t>
            </a:r>
            <a:r>
              <a:rPr lang="en-US" sz="2000" dirty="0"/>
              <a:t> </a:t>
            </a:r>
            <a:r>
              <a:rPr lang="en-US" sz="2000" dirty="0" err="1"/>
              <a:t>mỗi</a:t>
            </a:r>
            <a:r>
              <a:rPr lang="en-US" sz="2000" dirty="0"/>
              <a:t> </a:t>
            </a:r>
            <a:r>
              <a:rPr lang="en-US" sz="2000" dirty="0" err="1"/>
              <a:t>đầu</a:t>
            </a:r>
            <a:r>
              <a:rPr lang="en-US" sz="2000" dirty="0"/>
              <a:t> </a:t>
            </a:r>
            <a:r>
              <a:rPr lang="en-US" sz="2000" dirty="0" err="1"/>
              <a:t>đấu</a:t>
            </a:r>
            <a:r>
              <a:rPr lang="en-US" sz="2000" dirty="0"/>
              <a:t> </a:t>
            </a:r>
            <a:r>
              <a:rPr lang="en-US" sz="2000" dirty="0" err="1"/>
              <a:t>lần</a:t>
            </a:r>
            <a:r>
              <a:rPr lang="en-US" sz="2000" dirty="0"/>
              <a:t> </a:t>
            </a:r>
            <a:r>
              <a:rPr lang="en-US" sz="2000" dirty="0" err="1"/>
              <a:t>lượt</a:t>
            </a:r>
            <a:r>
              <a:rPr lang="en-US" sz="2000" dirty="0"/>
              <a:t> </a:t>
            </a:r>
            <a:r>
              <a:rPr lang="en-US" sz="2000" dirty="0" err="1"/>
              <a:t>hết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đối</a:t>
            </a:r>
            <a:r>
              <a:rPr lang="en-US" sz="2000" dirty="0"/>
              <a:t> </a:t>
            </a:r>
            <a:r>
              <a:rPr lang="en-US" sz="2000" dirty="0" err="1"/>
              <a:t>thủ</a:t>
            </a:r>
            <a:r>
              <a:rPr lang="en-US" sz="2000" dirty="0"/>
              <a:t>, </a:t>
            </a:r>
            <a:r>
              <a:rPr lang="en-US" sz="2000" dirty="0" err="1"/>
              <a:t>giải</a:t>
            </a:r>
            <a:r>
              <a:rPr lang="en-US" sz="2000" dirty="0"/>
              <a:t> </a:t>
            </a:r>
            <a:r>
              <a:rPr lang="en-US" sz="2000" dirty="0" err="1"/>
              <a:t>đấu</a:t>
            </a:r>
            <a:r>
              <a:rPr lang="en-US" sz="2000" dirty="0"/>
              <a:t> </a:t>
            </a:r>
            <a:r>
              <a:rPr lang="en-US" sz="2000" dirty="0" err="1"/>
              <a:t>sẽ</a:t>
            </a:r>
            <a:r>
              <a:rPr lang="en-US" sz="2000" dirty="0"/>
              <a:t> </a:t>
            </a:r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thúc</a:t>
            </a:r>
            <a:r>
              <a:rPr lang="en-US" sz="2000" dirty="0" smtClean="0"/>
              <a:t>.</a:t>
            </a:r>
          </a:p>
          <a:p>
            <a:pPr lvl="0" algn="just"/>
            <a:r>
              <a:rPr lang="en-US" sz="2000" dirty="0" smtClean="0"/>
              <a:t>- </a:t>
            </a:r>
            <a:r>
              <a:rPr lang="en-US" sz="2000" b="1" dirty="0" smtClean="0"/>
              <a:t>Round-Robin </a:t>
            </a:r>
            <a:r>
              <a:rPr lang="en-US" sz="2000" b="1" dirty="0"/>
              <a:t>Tournament </a:t>
            </a:r>
            <a:r>
              <a:rPr lang="en-US" sz="2000" dirty="0" err="1" smtClean="0"/>
              <a:t>được</a:t>
            </a:r>
            <a:r>
              <a:rPr lang="en-US" sz="2000" dirty="0" smtClean="0"/>
              <a:t> </a:t>
            </a:r>
            <a:r>
              <a:rPr lang="en-US" sz="2000" dirty="0" err="1" smtClean="0"/>
              <a:t>mô</a:t>
            </a:r>
            <a:r>
              <a:rPr lang="en-US" sz="2000" dirty="0" smtClean="0"/>
              <a:t> </a:t>
            </a:r>
            <a:r>
              <a:rPr lang="en-US" sz="2000" dirty="0" err="1" smtClean="0"/>
              <a:t>hình</a:t>
            </a:r>
            <a:r>
              <a:rPr lang="en-US" sz="2000" dirty="0" smtClean="0"/>
              <a:t> </a:t>
            </a:r>
            <a:r>
              <a:rPr lang="en-US" sz="2000" dirty="0" err="1" smtClean="0"/>
              <a:t>hóa</a:t>
            </a:r>
            <a:r>
              <a:rPr lang="en-US" sz="2000" dirty="0" smtClean="0"/>
              <a:t> </a:t>
            </a:r>
            <a:r>
              <a:rPr lang="en-US" sz="2000" dirty="0" err="1" smtClean="0"/>
              <a:t>thành</a:t>
            </a:r>
            <a:r>
              <a:rPr lang="en-US" sz="2000" dirty="0" smtClean="0"/>
              <a:t> 1 </a:t>
            </a:r>
            <a:r>
              <a:rPr lang="en-US" sz="2000" dirty="0" err="1"/>
              <a:t>đồ</a:t>
            </a:r>
            <a:r>
              <a:rPr lang="en-US" sz="2000" dirty="0"/>
              <a:t> </a:t>
            </a:r>
            <a:r>
              <a:rPr lang="en-US" sz="2000" dirty="0" err="1"/>
              <a:t>thị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hướng</a:t>
            </a:r>
            <a:r>
              <a:rPr lang="en-US" sz="2000" dirty="0"/>
              <a:t> </a:t>
            </a:r>
            <a:r>
              <a:rPr lang="en-US" sz="2000" dirty="0" err="1"/>
              <a:t>đơn</a:t>
            </a:r>
            <a:r>
              <a:rPr lang="en-US" sz="2000" dirty="0"/>
              <a:t> </a:t>
            </a:r>
            <a:r>
              <a:rPr lang="en-US" sz="2000" dirty="0" err="1"/>
              <a:t>giản</a:t>
            </a:r>
            <a:r>
              <a:rPr lang="en-US" sz="2000" dirty="0"/>
              <a:t>, </a:t>
            </a: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dirty="0" err="1"/>
              <a:t>mỗi</a:t>
            </a:r>
            <a:r>
              <a:rPr lang="en-US" sz="2000" dirty="0"/>
              <a:t> </a:t>
            </a:r>
            <a:r>
              <a:rPr lang="en-US" sz="2000" dirty="0" err="1"/>
              <a:t>đội</a:t>
            </a:r>
            <a:r>
              <a:rPr lang="en-US" sz="2000" dirty="0"/>
              <a:t>/</a:t>
            </a:r>
            <a:r>
              <a:rPr lang="en-US" sz="2000" dirty="0" err="1"/>
              <a:t>người</a:t>
            </a:r>
            <a:r>
              <a:rPr lang="en-US" sz="2000" dirty="0"/>
              <a:t> </a:t>
            </a:r>
            <a:r>
              <a:rPr lang="en-US" sz="2000" dirty="0" err="1"/>
              <a:t>chơi</a:t>
            </a:r>
            <a:r>
              <a:rPr lang="en-US" sz="2000" dirty="0"/>
              <a:t> </a:t>
            </a:r>
            <a:r>
              <a:rPr lang="en-US" sz="2000" dirty="0" err="1"/>
              <a:t>sẽ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1 </a:t>
            </a:r>
            <a:r>
              <a:rPr lang="en-US" sz="2000" dirty="0" err="1"/>
              <a:t>đỉnh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quy</a:t>
            </a:r>
            <a:r>
              <a:rPr lang="en-US" sz="2000" dirty="0"/>
              <a:t> </a:t>
            </a:r>
            <a:r>
              <a:rPr lang="en-US" sz="2000" dirty="0" err="1"/>
              <a:t>ước</a:t>
            </a:r>
            <a:r>
              <a:rPr lang="en-US" sz="2000" dirty="0"/>
              <a:t>, </a:t>
            </a:r>
            <a:r>
              <a:rPr lang="en-US" sz="2000" dirty="0" err="1"/>
              <a:t>nếu</a:t>
            </a:r>
            <a:r>
              <a:rPr lang="en-US" sz="2000" dirty="0"/>
              <a:t> </a:t>
            </a:r>
            <a:r>
              <a:rPr lang="en-US" sz="2000" dirty="0" err="1"/>
              <a:t>đội</a:t>
            </a:r>
            <a:r>
              <a:rPr lang="en-US" sz="2000" dirty="0"/>
              <a:t> A </a:t>
            </a:r>
            <a:r>
              <a:rPr lang="en-US" sz="2000" dirty="0" err="1"/>
              <a:t>thắng</a:t>
            </a:r>
            <a:r>
              <a:rPr lang="en-US" sz="2000" dirty="0"/>
              <a:t> </a:t>
            </a:r>
            <a:r>
              <a:rPr lang="en-US" sz="2000" dirty="0" err="1"/>
              <a:t>đội</a:t>
            </a:r>
            <a:r>
              <a:rPr lang="en-US" sz="2000" dirty="0"/>
              <a:t> B </a:t>
            </a:r>
            <a:r>
              <a:rPr lang="en-US" sz="2000" dirty="0" err="1"/>
              <a:t>thì</a:t>
            </a:r>
            <a:r>
              <a:rPr lang="en-US" sz="2000" dirty="0"/>
              <a:t> </a:t>
            </a:r>
            <a:r>
              <a:rPr lang="en-US" sz="2000" dirty="0" err="1"/>
              <a:t>cạnh</a:t>
            </a:r>
            <a:r>
              <a:rPr lang="en-US" sz="2000" dirty="0"/>
              <a:t> </a:t>
            </a:r>
            <a:r>
              <a:rPr lang="en-US" sz="2000" dirty="0" err="1"/>
              <a:t>nối</a:t>
            </a:r>
            <a:r>
              <a:rPr lang="en-US" sz="2000" dirty="0"/>
              <a:t> </a:t>
            </a:r>
            <a:r>
              <a:rPr lang="en-US" sz="2000" dirty="0" err="1"/>
              <a:t>giữa</a:t>
            </a:r>
            <a:r>
              <a:rPr lang="en-US" sz="2000" dirty="0"/>
              <a:t> AB </a:t>
            </a:r>
            <a:r>
              <a:rPr lang="en-US" sz="2000" dirty="0" err="1"/>
              <a:t>sẽ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hướng</a:t>
            </a:r>
            <a:r>
              <a:rPr lang="en-US" sz="2000" dirty="0"/>
              <a:t> </a:t>
            </a:r>
            <a:r>
              <a:rPr lang="en-US" sz="2000" dirty="0" err="1"/>
              <a:t>từ</a:t>
            </a:r>
            <a:r>
              <a:rPr lang="en-US" sz="2000" dirty="0"/>
              <a:t> A -&gt; B (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những</a:t>
            </a:r>
            <a:r>
              <a:rPr lang="en-US" sz="2000" dirty="0"/>
              <a:t> </a:t>
            </a:r>
            <a:r>
              <a:rPr lang="en-US" sz="2000" dirty="0" err="1"/>
              <a:t>giải</a:t>
            </a:r>
            <a:r>
              <a:rPr lang="en-US" sz="2000" dirty="0"/>
              <a:t> </a:t>
            </a:r>
            <a:r>
              <a:rPr lang="en-US" sz="2000" dirty="0" err="1"/>
              <a:t>đấu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tính</a:t>
            </a:r>
            <a:r>
              <a:rPr lang="en-US" sz="2000" dirty="0"/>
              <a:t> </a:t>
            </a:r>
            <a:r>
              <a:rPr lang="en-US" sz="2000" dirty="0" err="1"/>
              <a:t>hòa</a:t>
            </a:r>
            <a:r>
              <a:rPr lang="en-US" sz="2000" dirty="0"/>
              <a:t> </a:t>
            </a:r>
            <a:r>
              <a:rPr lang="en-US" sz="2000" dirty="0" err="1"/>
              <a:t>thì</a:t>
            </a:r>
            <a:r>
              <a:rPr lang="en-US" sz="2000" dirty="0"/>
              <a:t> </a:t>
            </a:r>
            <a:r>
              <a:rPr lang="en-US" sz="2000" dirty="0" err="1"/>
              <a:t>cạnh</a:t>
            </a:r>
            <a:r>
              <a:rPr lang="en-US" sz="2000" dirty="0"/>
              <a:t> </a:t>
            </a:r>
            <a:r>
              <a:rPr lang="en-US" sz="2000" dirty="0" err="1"/>
              <a:t>nối</a:t>
            </a:r>
            <a:r>
              <a:rPr lang="en-US" sz="2000" dirty="0"/>
              <a:t> </a:t>
            </a:r>
            <a:r>
              <a:rPr lang="en-US" sz="2000" dirty="0" err="1"/>
              <a:t>giữa</a:t>
            </a:r>
            <a:r>
              <a:rPr lang="en-US" sz="2000" dirty="0"/>
              <a:t> A </a:t>
            </a:r>
            <a:r>
              <a:rPr lang="en-US" sz="2000" dirty="0" err="1"/>
              <a:t>và</a:t>
            </a:r>
            <a:r>
              <a:rPr lang="en-US" sz="2000" dirty="0"/>
              <a:t> B </a:t>
            </a:r>
            <a:r>
              <a:rPr lang="en-US" sz="2000" dirty="0" err="1"/>
              <a:t>sẽ</a:t>
            </a:r>
            <a:r>
              <a:rPr lang="en-US" sz="2000" dirty="0"/>
              <a:t> </a:t>
            </a:r>
            <a:r>
              <a:rPr lang="en-US" sz="2000" dirty="0" err="1"/>
              <a:t>không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hướng</a:t>
            </a:r>
            <a:r>
              <a:rPr lang="en-US" sz="2000" dirty="0"/>
              <a:t>), </a:t>
            </a:r>
            <a:r>
              <a:rPr lang="en-US" sz="2000" dirty="0" err="1"/>
              <a:t>bên</a:t>
            </a:r>
            <a:r>
              <a:rPr lang="en-US" sz="2000" dirty="0"/>
              <a:t> </a:t>
            </a:r>
            <a:r>
              <a:rPr lang="en-US" sz="2000" dirty="0" err="1"/>
              <a:t>cạnh</a:t>
            </a:r>
            <a:r>
              <a:rPr lang="en-US" sz="2000" dirty="0"/>
              <a:t> </a:t>
            </a:r>
            <a:r>
              <a:rPr lang="en-US" sz="2000" dirty="0" err="1"/>
              <a:t>đó</a:t>
            </a:r>
            <a:r>
              <a:rPr lang="en-US" sz="2000" dirty="0"/>
              <a:t>, do </a:t>
            </a:r>
            <a:r>
              <a:rPr lang="en-US" sz="2000" dirty="0" err="1"/>
              <a:t>tính</a:t>
            </a:r>
            <a:r>
              <a:rPr lang="en-US" sz="2000" dirty="0"/>
              <a:t> </a:t>
            </a:r>
            <a:r>
              <a:rPr lang="en-US" sz="2000" dirty="0" err="1"/>
              <a:t>chất</a:t>
            </a:r>
            <a:r>
              <a:rPr lang="en-US" sz="2000" dirty="0"/>
              <a:t> </a:t>
            </a:r>
            <a:r>
              <a:rPr lang="en-US" sz="2000" dirty="0" err="1"/>
              <a:t>mỗi</a:t>
            </a:r>
            <a:r>
              <a:rPr lang="en-US" sz="2000" dirty="0"/>
              <a:t> </a:t>
            </a:r>
            <a:r>
              <a:rPr lang="en-US" sz="2000" dirty="0" err="1"/>
              <a:t>đội</a:t>
            </a:r>
            <a:r>
              <a:rPr lang="en-US" sz="2000" dirty="0"/>
              <a:t> </a:t>
            </a:r>
            <a:r>
              <a:rPr lang="en-US" sz="2000" dirty="0" err="1"/>
              <a:t>chỉ</a:t>
            </a:r>
            <a:r>
              <a:rPr lang="en-US" sz="2000" dirty="0"/>
              <a:t> </a:t>
            </a:r>
            <a:r>
              <a:rPr lang="en-US" sz="2000" dirty="0" err="1"/>
              <a:t>gặp</a:t>
            </a:r>
            <a:r>
              <a:rPr lang="en-US" sz="2000" dirty="0"/>
              <a:t> </a:t>
            </a:r>
            <a:r>
              <a:rPr lang="en-US" sz="2000" dirty="0" err="1"/>
              <a:t>nhau</a:t>
            </a:r>
            <a:r>
              <a:rPr lang="en-US" sz="2000" dirty="0"/>
              <a:t> 1 </a:t>
            </a:r>
            <a:r>
              <a:rPr lang="en-US" sz="2000" dirty="0" err="1"/>
              <a:t>lần</a:t>
            </a:r>
            <a:r>
              <a:rPr lang="en-US" sz="2000" dirty="0"/>
              <a:t> do </a:t>
            </a:r>
            <a:r>
              <a:rPr lang="en-US" sz="2000" dirty="0" err="1"/>
              <a:t>đó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đồ</a:t>
            </a:r>
            <a:r>
              <a:rPr lang="en-US" sz="2000" dirty="0"/>
              <a:t> </a:t>
            </a:r>
            <a:r>
              <a:rPr lang="en-US" sz="2000" dirty="0" err="1"/>
              <a:t>thị</a:t>
            </a:r>
            <a:r>
              <a:rPr lang="en-US" sz="2000" dirty="0"/>
              <a:t> </a:t>
            </a:r>
            <a:r>
              <a:rPr lang="en-US" sz="2000" dirty="0" err="1"/>
              <a:t>sẽ</a:t>
            </a:r>
            <a:r>
              <a:rPr lang="en-US" sz="2000" dirty="0"/>
              <a:t> </a:t>
            </a:r>
            <a:r>
              <a:rPr lang="en-US" sz="2000" dirty="0" err="1"/>
              <a:t>không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cạnh</a:t>
            </a:r>
            <a:r>
              <a:rPr lang="en-US" sz="2000" dirty="0"/>
              <a:t> </a:t>
            </a:r>
            <a:r>
              <a:rPr lang="en-US" sz="2000" dirty="0" err="1"/>
              <a:t>khuyên</a:t>
            </a:r>
            <a:r>
              <a:rPr lang="en-US" sz="2000" dirty="0"/>
              <a:t> hay </a:t>
            </a:r>
            <a:r>
              <a:rPr lang="en-US" sz="2000" dirty="0" err="1"/>
              <a:t>cạnh</a:t>
            </a:r>
            <a:r>
              <a:rPr lang="en-US" sz="2000" dirty="0"/>
              <a:t> song </a:t>
            </a:r>
            <a:r>
              <a:rPr lang="en-US" sz="2000" dirty="0" err="1"/>
              <a:t>song</a:t>
            </a:r>
            <a:endParaRPr lang="en-US" sz="2000" dirty="0"/>
          </a:p>
          <a:p>
            <a:pPr lvl="0" algn="just"/>
            <a:r>
              <a:rPr lang="en-US" sz="2000" dirty="0" smtClean="0"/>
              <a:t>- </a:t>
            </a:r>
            <a:r>
              <a:rPr lang="en-US" sz="2000" b="1" dirty="0" smtClean="0"/>
              <a:t>Round-Robin </a:t>
            </a:r>
            <a:r>
              <a:rPr lang="en-US" sz="2000" b="1" dirty="0"/>
              <a:t>Tournament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ứng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rộng</a:t>
            </a:r>
            <a:r>
              <a:rPr lang="en-US" sz="2000" dirty="0"/>
              <a:t> </a:t>
            </a:r>
            <a:r>
              <a:rPr lang="en-US" sz="2000" dirty="0" err="1"/>
              <a:t>rãi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đời</a:t>
            </a:r>
            <a:r>
              <a:rPr lang="en-US" sz="2000" dirty="0"/>
              <a:t> </a:t>
            </a:r>
            <a:r>
              <a:rPr lang="en-US" sz="2000" dirty="0" err="1"/>
              <a:t>sống</a:t>
            </a:r>
            <a:r>
              <a:rPr lang="en-US" sz="2000" dirty="0"/>
              <a:t>, </a:t>
            </a:r>
            <a:r>
              <a:rPr lang="en-US" sz="2000" dirty="0" err="1"/>
              <a:t>đặc</a:t>
            </a:r>
            <a:r>
              <a:rPr lang="en-US" sz="2000" dirty="0"/>
              <a:t> </a:t>
            </a:r>
            <a:r>
              <a:rPr lang="en-US" sz="2000" dirty="0" err="1"/>
              <a:t>biệt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cuộc</a:t>
            </a:r>
            <a:r>
              <a:rPr lang="en-US" sz="2000" dirty="0"/>
              <a:t>  </a:t>
            </a:r>
            <a:r>
              <a:rPr lang="en-US" sz="2000" dirty="0" err="1"/>
              <a:t>thi</a:t>
            </a:r>
            <a:r>
              <a:rPr lang="en-US" sz="2000" dirty="0"/>
              <a:t> </a:t>
            </a:r>
            <a:r>
              <a:rPr lang="en-US" sz="2000" dirty="0" err="1"/>
              <a:t>học</a:t>
            </a:r>
            <a:r>
              <a:rPr lang="en-US" sz="2000" dirty="0"/>
              <a:t> </a:t>
            </a:r>
            <a:r>
              <a:rPr lang="en-US" sz="2000" dirty="0" err="1"/>
              <a:t>thuật</a:t>
            </a:r>
            <a:r>
              <a:rPr lang="en-US" sz="2000" dirty="0"/>
              <a:t> </a:t>
            </a:r>
            <a:r>
              <a:rPr lang="en-US" sz="2000" dirty="0" err="1"/>
              <a:t>lẫn</a:t>
            </a:r>
            <a:r>
              <a:rPr lang="en-US" sz="2000" dirty="0"/>
              <a:t> </a:t>
            </a:r>
            <a:r>
              <a:rPr lang="en-US" sz="2000" dirty="0" err="1"/>
              <a:t>thể</a:t>
            </a:r>
            <a:r>
              <a:rPr lang="en-US" sz="2000" dirty="0"/>
              <a:t> </a:t>
            </a:r>
            <a:r>
              <a:rPr lang="en-US" sz="2000" dirty="0" err="1"/>
              <a:t>thao</a:t>
            </a:r>
            <a:r>
              <a:rPr lang="en-US" sz="2000" dirty="0"/>
              <a:t>…</a:t>
            </a:r>
          </a:p>
          <a:p>
            <a:pPr algn="just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3699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424" y="199785"/>
            <a:ext cx="7308376" cy="967312"/>
          </a:xfrm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Round – Robin Tournaments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" name="Snip Diagonal Corner Rectangle 4">
            <a:hlinkClick r:id="rId2" action="ppaction://hlinksldjump"/>
          </p:cNvPr>
          <p:cNvSpPr/>
          <p:nvPr/>
        </p:nvSpPr>
        <p:spPr>
          <a:xfrm>
            <a:off x="7286625" y="5786438"/>
            <a:ext cx="1614488" cy="528637"/>
          </a:xfrm>
          <a:prstGeom prst="snip2Diag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Về</a:t>
            </a:r>
            <a:r>
              <a:rPr lang="en-US" sz="1200" dirty="0" smtClean="0"/>
              <a:t> </a:t>
            </a:r>
            <a:r>
              <a:rPr lang="en-US" sz="1200" dirty="0" err="1" smtClean="0"/>
              <a:t>Tuornamentts</a:t>
            </a:r>
            <a:endParaRPr lang="en-US" sz="1200" dirty="0"/>
          </a:p>
        </p:txBody>
      </p:sp>
      <p:sp>
        <p:nvSpPr>
          <p:cNvPr id="3" name="Rectangle 2"/>
          <p:cNvSpPr/>
          <p:nvPr/>
        </p:nvSpPr>
        <p:spPr>
          <a:xfrm>
            <a:off x="760649" y="1448485"/>
            <a:ext cx="6311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a typeface="Calibri" panose="020F0502020204030204" pitchFamily="34" charset="0"/>
                <a:cs typeface="Times New Roman" panose="02020603050405020304" pitchFamily="18" charset="0"/>
              </a:rPr>
              <a:t>ví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a typeface="Calibri" panose="020F0502020204030204" pitchFamily="34" charset="0"/>
                <a:cs typeface="Times New Roman" panose="02020603050405020304" pitchFamily="18" charset="0"/>
              </a:rPr>
              <a:t>dụ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ea typeface="Calibri" panose="020F0502020204030204" pitchFamily="34" charset="0"/>
                <a:cs typeface="Times New Roman" panose="02020603050405020304" pitchFamily="18" charset="0"/>
              </a:rPr>
              <a:t>Round-Robin </a:t>
            </a:r>
            <a:r>
              <a:rPr lang="en-US" b="1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Tournament</a:t>
            </a:r>
            <a:r>
              <a:rPr lang="en-US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b="1" dirty="0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9" y="1991502"/>
            <a:ext cx="5267326" cy="379493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779294" y="3430600"/>
            <a:ext cx="2314575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err="1"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a typeface="Calibri" panose="020F0502020204030204" pitchFamily="34" charset="0"/>
                <a:cs typeface="Times New Roman" panose="02020603050405020304" pitchFamily="18" charset="0"/>
              </a:rPr>
              <a:t>giải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a typeface="Calibri" panose="020F0502020204030204" pitchFamily="34" charset="0"/>
                <a:cs typeface="Times New Roman" panose="02020603050405020304" pitchFamily="18" charset="0"/>
              </a:rPr>
              <a:t>đấu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 6 </a:t>
            </a:r>
            <a:r>
              <a:rPr lang="en-US" dirty="0" err="1">
                <a:ea typeface="Calibri" panose="020F0502020204030204" pitchFamily="34" charset="0"/>
                <a:cs typeface="Times New Roman" panose="02020603050405020304" pitchFamily="18" charset="0"/>
              </a:rPr>
              <a:t>đội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a typeface="Calibri" panose="020F0502020204030204" pitchFamily="34" charset="0"/>
                <a:cs typeface="Times New Roman" panose="02020603050405020304" pitchFamily="18" charset="0"/>
              </a:rPr>
              <a:t>đội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a typeface="Calibri" panose="020F0502020204030204" pitchFamily="34" charset="0"/>
                <a:cs typeface="Times New Roman" panose="02020603050405020304" pitchFamily="18" charset="0"/>
              </a:rPr>
              <a:t>vô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a typeface="Calibri" panose="020F0502020204030204" pitchFamily="34" charset="0"/>
                <a:cs typeface="Times New Roman" panose="02020603050405020304" pitchFamily="18" charset="0"/>
              </a:rPr>
              <a:t>địch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a typeface="Calibri" panose="020F0502020204030204" pitchFamily="34" charset="0"/>
                <a:cs typeface="Times New Roman" panose="02020603050405020304" pitchFamily="18" charset="0"/>
              </a:rPr>
              <a:t>đội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 1</a:t>
            </a:r>
            <a:endParaRPr lang="en-US" sz="14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49" y="1991502"/>
            <a:ext cx="4560769" cy="374278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395888" y="3430600"/>
            <a:ext cx="3081385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thi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đấu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vòng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bảng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Euro 2008</a:t>
            </a:r>
          </a:p>
        </p:txBody>
      </p:sp>
    </p:spTree>
    <p:extLst>
      <p:ext uri="{BB962C8B-B14F-4D97-AF65-F5344CB8AC3E}">
        <p14:creationId xmlns:p14="http://schemas.microsoft.com/office/powerpoint/2010/main" val="19340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424" y="214072"/>
            <a:ext cx="7308376" cy="967312"/>
          </a:xfrm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Single – Elimination Tournaments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42925" y="1298697"/>
            <a:ext cx="7958138" cy="437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000" b="1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Single </a:t>
            </a:r>
            <a:r>
              <a:rPr lang="en-US" sz="2000" b="1" dirty="0">
                <a:ea typeface="Calibri" panose="020F0502020204030204" pitchFamily="34" charset="0"/>
                <a:cs typeface="Times New Roman" panose="02020603050405020304" pitchFamily="18" charset="0"/>
              </a:rPr>
              <a:t>– elimination tournament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en-US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gọi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knock-out </a:t>
            </a:r>
            <a:r>
              <a:rPr lang="en-US" sz="20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nghĩa</a:t>
            </a:r>
            <a:r>
              <a:rPr lang="en-US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đấu</a:t>
            </a:r>
            <a:r>
              <a:rPr lang="en-US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trực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lvl="0" algn="just"/>
            <a:r>
              <a:rPr lang="en-US" sz="2000" dirty="0" smtClean="0">
                <a:cs typeface="Times New Roman" panose="02020603050405020304" pitchFamily="18" charset="0"/>
              </a:rPr>
              <a:t>- </a:t>
            </a:r>
            <a:r>
              <a:rPr lang="en-US" sz="2000" dirty="0" err="1" smtClean="0"/>
              <a:t>Về</a:t>
            </a:r>
            <a:r>
              <a:rPr lang="en-US" sz="2000" dirty="0" smtClean="0"/>
              <a:t> </a:t>
            </a:r>
            <a:r>
              <a:rPr lang="en-US" sz="2000" dirty="0" err="1" smtClean="0"/>
              <a:t>nguyên</a:t>
            </a:r>
            <a:r>
              <a:rPr lang="en-US" sz="2000" dirty="0" smtClean="0"/>
              <a:t> </a:t>
            </a:r>
            <a:r>
              <a:rPr lang="en-US" sz="2000" dirty="0" err="1"/>
              <a:t>lý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 smtClean="0"/>
              <a:t>đồ</a:t>
            </a:r>
            <a:r>
              <a:rPr lang="en-US" sz="2000" dirty="0" smtClean="0"/>
              <a:t> </a:t>
            </a:r>
            <a:r>
              <a:rPr lang="en-US" sz="2000" dirty="0" err="1" smtClean="0"/>
              <a:t>thị</a:t>
            </a:r>
            <a:r>
              <a:rPr lang="en-US" sz="2000" dirty="0" smtClean="0"/>
              <a:t> </a:t>
            </a:r>
            <a:r>
              <a:rPr lang="en-US" sz="2000" dirty="0" err="1" smtClean="0"/>
              <a:t>này</a:t>
            </a:r>
            <a:r>
              <a:rPr lang="en-US" sz="2000" dirty="0" smtClean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khác</a:t>
            </a:r>
            <a:r>
              <a:rPr lang="en-US" sz="2000" dirty="0"/>
              <a:t> so </a:t>
            </a: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b="1" dirty="0"/>
              <a:t>Round – Robin Tournament </a:t>
            </a:r>
            <a:r>
              <a:rPr lang="en-US" sz="2000" dirty="0" err="1"/>
              <a:t>khi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đội</a:t>
            </a:r>
            <a:r>
              <a:rPr lang="en-US" sz="2000" dirty="0"/>
              <a:t>/</a:t>
            </a:r>
            <a:r>
              <a:rPr lang="en-US" sz="2000" dirty="0" err="1"/>
              <a:t>người</a:t>
            </a:r>
            <a:r>
              <a:rPr lang="en-US" sz="2000" dirty="0"/>
              <a:t> </a:t>
            </a:r>
            <a:r>
              <a:rPr lang="en-US" sz="2000" dirty="0" err="1"/>
              <a:t>chơi</a:t>
            </a:r>
            <a:r>
              <a:rPr lang="en-US" sz="2000" dirty="0"/>
              <a:t> </a:t>
            </a:r>
            <a:r>
              <a:rPr lang="en-US" sz="2000" dirty="0" err="1"/>
              <a:t>cũng</a:t>
            </a:r>
            <a:r>
              <a:rPr lang="en-US" sz="2000" dirty="0"/>
              <a:t> </a:t>
            </a:r>
            <a:r>
              <a:rPr lang="en-US" sz="2000" dirty="0" err="1"/>
              <a:t>đấu</a:t>
            </a:r>
            <a:r>
              <a:rPr lang="en-US" sz="2000" dirty="0"/>
              <a:t> </a:t>
            </a: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dirty="0" err="1"/>
              <a:t>nhau</a:t>
            </a:r>
            <a:r>
              <a:rPr lang="en-US" sz="2000" dirty="0"/>
              <a:t> </a:t>
            </a:r>
            <a:r>
              <a:rPr lang="en-US" sz="2000" dirty="0" err="1"/>
              <a:t>theo</a:t>
            </a:r>
            <a:r>
              <a:rPr lang="en-US" sz="2000" dirty="0"/>
              <a:t> </a:t>
            </a:r>
            <a:r>
              <a:rPr lang="en-US" sz="2000" dirty="0" err="1" smtClean="0"/>
              <a:t>cặp</a:t>
            </a:r>
            <a:r>
              <a:rPr lang="en-US" sz="2000" dirty="0" smtClean="0"/>
              <a:t> </a:t>
            </a:r>
            <a:r>
              <a:rPr lang="en-US" sz="2000" dirty="0" err="1" smtClean="0"/>
              <a:t>nhưng</a:t>
            </a:r>
            <a:r>
              <a:rPr lang="en-US" sz="2000" dirty="0" smtClean="0"/>
              <a:t> </a:t>
            </a:r>
            <a:r>
              <a:rPr lang="en-US" sz="2000" dirty="0" err="1" smtClean="0"/>
              <a:t>nếu</a:t>
            </a:r>
            <a:r>
              <a:rPr lang="en-US" sz="2000" dirty="0" smtClean="0"/>
              <a:t> </a:t>
            </a:r>
            <a:r>
              <a:rPr lang="en-US" sz="2000" dirty="0" err="1" smtClean="0"/>
              <a:t>thua</a:t>
            </a:r>
            <a:r>
              <a:rPr lang="en-US" sz="2000" dirty="0" smtClean="0"/>
              <a:t> </a:t>
            </a:r>
            <a:r>
              <a:rPr lang="en-US" sz="2000" dirty="0" err="1"/>
              <a:t>họ</a:t>
            </a:r>
            <a:r>
              <a:rPr lang="en-US" sz="2000" dirty="0"/>
              <a:t> </a:t>
            </a:r>
            <a:r>
              <a:rPr lang="en-US" sz="2000" dirty="0" err="1"/>
              <a:t>sẽ</a:t>
            </a:r>
            <a:r>
              <a:rPr lang="en-US" sz="2000" dirty="0"/>
              <a:t> </a:t>
            </a:r>
            <a:r>
              <a:rPr lang="en-US" sz="2000" dirty="0" err="1"/>
              <a:t>bị</a:t>
            </a:r>
            <a:r>
              <a:rPr lang="en-US" sz="2000" dirty="0"/>
              <a:t> </a:t>
            </a:r>
            <a:r>
              <a:rPr lang="en-US" sz="2000" dirty="0" err="1"/>
              <a:t>loại</a:t>
            </a:r>
            <a:r>
              <a:rPr lang="en-US" sz="2000" dirty="0"/>
              <a:t> </a:t>
            </a:r>
            <a:r>
              <a:rPr lang="en-US" sz="2000" dirty="0" err="1"/>
              <a:t>ra</a:t>
            </a:r>
            <a:r>
              <a:rPr lang="en-US" sz="2000" dirty="0"/>
              <a:t> </a:t>
            </a:r>
            <a:r>
              <a:rPr lang="en-US" sz="2000" dirty="0" err="1"/>
              <a:t>ngay</a:t>
            </a:r>
            <a:r>
              <a:rPr lang="en-US" sz="2000" dirty="0"/>
              <a:t> </a:t>
            </a:r>
            <a:r>
              <a:rPr lang="en-US" sz="2000" dirty="0" err="1"/>
              <a:t>lập</a:t>
            </a:r>
            <a:r>
              <a:rPr lang="en-US" sz="2000" dirty="0"/>
              <a:t> </a:t>
            </a:r>
            <a:r>
              <a:rPr lang="en-US" sz="2000" dirty="0" err="1"/>
              <a:t>tức</a:t>
            </a:r>
            <a:r>
              <a:rPr lang="en-US" sz="2000" dirty="0"/>
              <a:t> </a:t>
            </a:r>
            <a:r>
              <a:rPr lang="en-US" sz="2000" dirty="0" err="1"/>
              <a:t>khỏi</a:t>
            </a:r>
            <a:r>
              <a:rPr lang="en-US" sz="2000" dirty="0"/>
              <a:t> </a:t>
            </a:r>
            <a:r>
              <a:rPr lang="en-US" sz="2000" dirty="0" err="1"/>
              <a:t>giải</a:t>
            </a:r>
            <a:r>
              <a:rPr lang="en-US" sz="2000" dirty="0"/>
              <a:t> </a:t>
            </a:r>
            <a:r>
              <a:rPr lang="en-US" sz="2000" dirty="0" err="1"/>
              <a:t>đấu</a:t>
            </a:r>
            <a:r>
              <a:rPr lang="en-US" sz="2000" dirty="0"/>
              <a:t>,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đội</a:t>
            </a:r>
            <a:r>
              <a:rPr lang="en-US" sz="2000" dirty="0"/>
              <a:t>/</a:t>
            </a:r>
            <a:r>
              <a:rPr lang="en-US" sz="2000" dirty="0" err="1"/>
              <a:t>người</a:t>
            </a:r>
            <a:r>
              <a:rPr lang="en-US" sz="2000" dirty="0"/>
              <a:t>  </a:t>
            </a:r>
            <a:r>
              <a:rPr lang="en-US" sz="2000" dirty="0" err="1"/>
              <a:t>chơi</a:t>
            </a:r>
            <a:r>
              <a:rPr lang="en-US" sz="2000" dirty="0"/>
              <a:t> </a:t>
            </a:r>
            <a:r>
              <a:rPr lang="en-US" sz="2000" dirty="0" err="1"/>
              <a:t>cứ</a:t>
            </a:r>
            <a:r>
              <a:rPr lang="en-US" sz="2000" dirty="0"/>
              <a:t> </a:t>
            </a:r>
            <a:r>
              <a:rPr lang="en-US" sz="2000" dirty="0" err="1"/>
              <a:t>đấu</a:t>
            </a:r>
            <a:r>
              <a:rPr lang="en-US" sz="2000" dirty="0"/>
              <a:t> </a:t>
            </a:r>
            <a:r>
              <a:rPr lang="en-US" sz="2000" dirty="0" err="1"/>
              <a:t>loại</a:t>
            </a:r>
            <a:r>
              <a:rPr lang="en-US" sz="2000" dirty="0"/>
              <a:t> </a:t>
            </a:r>
            <a:r>
              <a:rPr lang="en-US" sz="2000" dirty="0" err="1"/>
              <a:t>trực</a:t>
            </a:r>
            <a:r>
              <a:rPr lang="en-US" sz="2000" dirty="0"/>
              <a:t> </a:t>
            </a:r>
            <a:r>
              <a:rPr lang="en-US" sz="2000" dirty="0" err="1"/>
              <a:t>tiếp</a:t>
            </a:r>
            <a:r>
              <a:rPr lang="en-US" sz="2000" dirty="0"/>
              <a:t> </a:t>
            </a:r>
            <a:r>
              <a:rPr lang="en-US" sz="2000" dirty="0" err="1"/>
              <a:t>đến</a:t>
            </a:r>
            <a:r>
              <a:rPr lang="en-US" sz="2000" dirty="0"/>
              <a:t> </a:t>
            </a:r>
            <a:r>
              <a:rPr lang="en-US" sz="2000" dirty="0" err="1"/>
              <a:t>khi</a:t>
            </a:r>
            <a:r>
              <a:rPr lang="en-US" sz="2000" dirty="0"/>
              <a:t> </a:t>
            </a:r>
            <a:r>
              <a:rPr lang="en-US" sz="2000" dirty="0" err="1"/>
              <a:t>còn</a:t>
            </a:r>
            <a:r>
              <a:rPr lang="en-US" sz="2000" dirty="0"/>
              <a:t> 2 </a:t>
            </a:r>
            <a:r>
              <a:rPr lang="en-US" sz="2000" dirty="0" err="1"/>
              <a:t>đội</a:t>
            </a:r>
            <a:r>
              <a:rPr lang="en-US" sz="2000" dirty="0"/>
              <a:t>/</a:t>
            </a:r>
            <a:r>
              <a:rPr lang="en-US" sz="2000" dirty="0" err="1"/>
              <a:t>người</a:t>
            </a:r>
            <a:r>
              <a:rPr lang="en-US" sz="2000" dirty="0"/>
              <a:t> </a:t>
            </a:r>
            <a:r>
              <a:rPr lang="en-US" sz="2000" dirty="0" err="1"/>
              <a:t>chơi</a:t>
            </a:r>
            <a:r>
              <a:rPr lang="en-US" sz="2000" dirty="0"/>
              <a:t> </a:t>
            </a:r>
            <a:r>
              <a:rPr lang="en-US" sz="2000" dirty="0" err="1"/>
              <a:t>cuối</a:t>
            </a:r>
            <a:r>
              <a:rPr lang="en-US" sz="2000" dirty="0"/>
              <a:t> </a:t>
            </a:r>
            <a:r>
              <a:rPr lang="en-US" sz="2000" dirty="0" err="1"/>
              <a:t>cùng</a:t>
            </a:r>
            <a:r>
              <a:rPr lang="en-US" sz="2000" dirty="0"/>
              <a:t> </a:t>
            </a:r>
            <a:r>
              <a:rPr lang="en-US" sz="2000" dirty="0" err="1"/>
              <a:t>sẽ</a:t>
            </a:r>
            <a:r>
              <a:rPr lang="en-US" sz="2000" dirty="0"/>
              <a:t> </a:t>
            </a:r>
            <a:r>
              <a:rPr lang="en-US" sz="2000" dirty="0" err="1"/>
              <a:t>đấu</a:t>
            </a:r>
            <a:r>
              <a:rPr lang="en-US" sz="2000" dirty="0"/>
              <a:t> </a:t>
            </a:r>
            <a:r>
              <a:rPr lang="en-US" sz="2000" dirty="0" err="1"/>
              <a:t>trận</a:t>
            </a:r>
            <a:r>
              <a:rPr lang="en-US" sz="2000" dirty="0"/>
              <a:t> </a:t>
            </a:r>
            <a:r>
              <a:rPr lang="en-US" sz="2000" dirty="0" err="1"/>
              <a:t>chung</a:t>
            </a:r>
            <a:r>
              <a:rPr lang="en-US" sz="2000" dirty="0"/>
              <a:t> </a:t>
            </a:r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tìm</a:t>
            </a:r>
            <a:r>
              <a:rPr lang="en-US" sz="2000" dirty="0"/>
              <a:t> </a:t>
            </a:r>
            <a:r>
              <a:rPr lang="en-US" sz="2000" dirty="0" err="1"/>
              <a:t>ra</a:t>
            </a:r>
            <a:r>
              <a:rPr lang="en-US" sz="2000" dirty="0"/>
              <a:t> </a:t>
            </a:r>
            <a:r>
              <a:rPr lang="en-US" sz="2000" dirty="0" err="1"/>
              <a:t>nhà</a:t>
            </a:r>
            <a:r>
              <a:rPr lang="en-US" sz="2000" dirty="0"/>
              <a:t> </a:t>
            </a:r>
            <a:r>
              <a:rPr lang="en-US" sz="2000" dirty="0" err="1"/>
              <a:t>vô</a:t>
            </a:r>
            <a:r>
              <a:rPr lang="en-US" sz="2000" dirty="0"/>
              <a:t> </a:t>
            </a:r>
            <a:r>
              <a:rPr lang="en-US" sz="2000" dirty="0" err="1"/>
              <a:t>địch</a:t>
            </a:r>
            <a:r>
              <a:rPr lang="en-US" sz="2000" dirty="0"/>
              <a:t>.</a:t>
            </a:r>
          </a:p>
          <a:p>
            <a:pPr lvl="0" algn="just"/>
            <a:r>
              <a:rPr lang="en-US" sz="2000" dirty="0" smtClean="0"/>
              <a:t>-</a:t>
            </a:r>
            <a:r>
              <a:rPr lang="en-US" sz="2000" b="1" dirty="0" smtClean="0"/>
              <a:t> </a:t>
            </a:r>
            <a:r>
              <a:rPr lang="en-US" sz="2000" dirty="0" err="1"/>
              <a:t>Khi</a:t>
            </a:r>
            <a:r>
              <a:rPr lang="en-US" sz="2000" dirty="0"/>
              <a:t> ở </a:t>
            </a:r>
            <a:r>
              <a:rPr lang="en-US" sz="2000" dirty="0" err="1"/>
              <a:t>dạng</a:t>
            </a:r>
            <a:r>
              <a:rPr lang="en-US" sz="2000" dirty="0"/>
              <a:t> </a:t>
            </a:r>
            <a:r>
              <a:rPr lang="en-US" sz="2000" dirty="0" err="1"/>
              <a:t>đồ</a:t>
            </a:r>
            <a:r>
              <a:rPr lang="en-US" sz="2000" dirty="0"/>
              <a:t> </a:t>
            </a:r>
            <a:r>
              <a:rPr lang="en-US" sz="2000" dirty="0" err="1"/>
              <a:t>thị</a:t>
            </a:r>
            <a:r>
              <a:rPr lang="en-US" sz="2000" dirty="0"/>
              <a:t>, </a:t>
            </a:r>
            <a:r>
              <a:rPr lang="en-US" sz="2000" dirty="0" err="1"/>
              <a:t>thay</a:t>
            </a:r>
            <a:r>
              <a:rPr lang="en-US" sz="2000" dirty="0"/>
              <a:t> </a:t>
            </a:r>
            <a:r>
              <a:rPr lang="en-US" sz="2000" dirty="0" err="1"/>
              <a:t>vì</a:t>
            </a:r>
            <a:r>
              <a:rPr lang="en-US" sz="2000" dirty="0"/>
              <a:t> </a:t>
            </a:r>
            <a:r>
              <a:rPr lang="en-US" sz="2000" dirty="0" err="1"/>
              <a:t>mỗi</a:t>
            </a:r>
            <a:r>
              <a:rPr lang="en-US" sz="2000" dirty="0"/>
              <a:t> </a:t>
            </a:r>
            <a:r>
              <a:rPr lang="en-US" sz="2000" dirty="0" err="1"/>
              <a:t>đỉnh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đội</a:t>
            </a:r>
            <a:r>
              <a:rPr lang="en-US" sz="2000" dirty="0"/>
              <a:t>/</a:t>
            </a:r>
            <a:r>
              <a:rPr lang="en-US" sz="2000" dirty="0" err="1"/>
              <a:t>người</a:t>
            </a:r>
            <a:r>
              <a:rPr lang="en-US" sz="2000" dirty="0"/>
              <a:t> </a:t>
            </a:r>
            <a:r>
              <a:rPr lang="en-US" sz="2000" dirty="0" err="1"/>
              <a:t>chơi</a:t>
            </a:r>
            <a:r>
              <a:rPr lang="en-US" sz="2000" dirty="0"/>
              <a:t> </a:t>
            </a:r>
            <a:r>
              <a:rPr lang="en-US" sz="2000" dirty="0" err="1"/>
              <a:t>thì</a:t>
            </a:r>
            <a:r>
              <a:rPr lang="en-US" sz="2000" dirty="0"/>
              <a:t> ở </a:t>
            </a:r>
            <a:r>
              <a:rPr lang="en-US" sz="2000" dirty="0" err="1"/>
              <a:t>đây</a:t>
            </a:r>
            <a:r>
              <a:rPr lang="en-US" sz="2000" dirty="0"/>
              <a:t>, </a:t>
            </a:r>
            <a:r>
              <a:rPr lang="en-US" sz="2000" dirty="0" err="1"/>
              <a:t>mỗi</a:t>
            </a:r>
            <a:r>
              <a:rPr lang="en-US" sz="2000" dirty="0"/>
              <a:t> </a:t>
            </a:r>
            <a:r>
              <a:rPr lang="en-US" sz="2000" dirty="0" err="1"/>
              <a:t>đỉnh</a:t>
            </a:r>
            <a:r>
              <a:rPr lang="en-US" sz="2000" dirty="0"/>
              <a:t> </a:t>
            </a:r>
            <a:r>
              <a:rPr lang="en-US" sz="2000" dirty="0" err="1"/>
              <a:t>sẽ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trận</a:t>
            </a:r>
            <a:r>
              <a:rPr lang="en-US" sz="2000" dirty="0"/>
              <a:t> </a:t>
            </a:r>
            <a:r>
              <a:rPr lang="en-US" sz="2000" dirty="0" err="1"/>
              <a:t>đấu</a:t>
            </a:r>
            <a:r>
              <a:rPr lang="en-US" sz="2000" dirty="0"/>
              <a:t>,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sẽ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1 </a:t>
            </a:r>
            <a:r>
              <a:rPr lang="en-US" sz="2000" dirty="0" err="1"/>
              <a:t>cạnh</a:t>
            </a:r>
            <a:r>
              <a:rPr lang="en-US" sz="2000" dirty="0"/>
              <a:t> </a:t>
            </a:r>
            <a:r>
              <a:rPr lang="en-US" sz="2000" dirty="0" err="1"/>
              <a:t>nối</a:t>
            </a:r>
            <a:r>
              <a:rPr lang="en-US" sz="2000" dirty="0"/>
              <a:t> </a:t>
            </a:r>
            <a:r>
              <a:rPr lang="en-US" sz="2000" dirty="0" err="1"/>
              <a:t>từ</a:t>
            </a:r>
            <a:r>
              <a:rPr lang="en-US" sz="2000" dirty="0"/>
              <a:t> </a:t>
            </a:r>
            <a:r>
              <a:rPr lang="en-US" sz="2000" dirty="0" err="1"/>
              <a:t>trận</a:t>
            </a:r>
            <a:r>
              <a:rPr lang="en-US" sz="2000" dirty="0"/>
              <a:t> </a:t>
            </a:r>
            <a:r>
              <a:rPr lang="en-US" sz="2000" dirty="0" err="1"/>
              <a:t>đấu</a:t>
            </a:r>
            <a:r>
              <a:rPr lang="en-US" sz="2000" dirty="0"/>
              <a:t> </a:t>
            </a:r>
            <a:r>
              <a:rPr lang="en-US" sz="2000" dirty="0" err="1"/>
              <a:t>này</a:t>
            </a:r>
            <a:r>
              <a:rPr lang="en-US" sz="2000" dirty="0"/>
              <a:t> </a:t>
            </a:r>
            <a:r>
              <a:rPr lang="en-US" sz="2000" dirty="0" err="1"/>
              <a:t>đến</a:t>
            </a:r>
            <a:r>
              <a:rPr lang="en-US" sz="2000" dirty="0"/>
              <a:t> </a:t>
            </a:r>
            <a:r>
              <a:rPr lang="en-US" sz="2000" dirty="0" err="1"/>
              <a:t>trận</a:t>
            </a:r>
            <a:r>
              <a:rPr lang="en-US" sz="2000" dirty="0"/>
              <a:t> </a:t>
            </a:r>
            <a:r>
              <a:rPr lang="en-US" sz="2000" dirty="0" err="1"/>
              <a:t>đấu</a:t>
            </a:r>
            <a:r>
              <a:rPr lang="en-US" sz="2000" dirty="0"/>
              <a:t> </a:t>
            </a:r>
            <a:r>
              <a:rPr lang="en-US" sz="2000" dirty="0" err="1"/>
              <a:t>tiếp</a:t>
            </a:r>
            <a:r>
              <a:rPr lang="en-US" sz="2000" dirty="0"/>
              <a:t> </a:t>
            </a:r>
            <a:r>
              <a:rPr lang="en-US" sz="2000" dirty="0" err="1"/>
              <a:t>theo</a:t>
            </a:r>
            <a:r>
              <a:rPr lang="en-US" sz="2000" dirty="0"/>
              <a:t> ở </a:t>
            </a:r>
            <a:r>
              <a:rPr lang="en-US" sz="2000" dirty="0" err="1"/>
              <a:t>vòng</a:t>
            </a:r>
            <a:r>
              <a:rPr lang="en-US" sz="2000" dirty="0"/>
              <a:t> </a:t>
            </a:r>
            <a:r>
              <a:rPr lang="en-US" sz="2000" dirty="0" err="1"/>
              <a:t>tiếp</a:t>
            </a:r>
            <a:r>
              <a:rPr lang="en-US" sz="2000" dirty="0"/>
              <a:t> </a:t>
            </a:r>
            <a:r>
              <a:rPr lang="en-US" sz="2000" dirty="0" err="1"/>
              <a:t>theo</a:t>
            </a:r>
            <a:r>
              <a:rPr lang="en-US" sz="2000" dirty="0"/>
              <a:t> (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trận</a:t>
            </a:r>
            <a:r>
              <a:rPr lang="en-US" sz="2000" dirty="0"/>
              <a:t> </a:t>
            </a:r>
            <a:r>
              <a:rPr lang="en-US" sz="2000" dirty="0" err="1"/>
              <a:t>đấu</a:t>
            </a:r>
            <a:r>
              <a:rPr lang="en-US" sz="2000" dirty="0"/>
              <a:t> </a:t>
            </a:r>
            <a:r>
              <a:rPr lang="en-US" sz="2000" dirty="0" err="1"/>
              <a:t>mà</a:t>
            </a:r>
            <a:r>
              <a:rPr lang="en-US" sz="2000" dirty="0"/>
              <a:t> 2 </a:t>
            </a:r>
            <a:r>
              <a:rPr lang="en-US" sz="2000" dirty="0" err="1"/>
              <a:t>người</a:t>
            </a:r>
            <a:r>
              <a:rPr lang="en-US" sz="2000" dirty="0"/>
              <a:t> </a:t>
            </a:r>
            <a:r>
              <a:rPr lang="en-US" sz="2000" dirty="0" err="1"/>
              <a:t>chiến</a:t>
            </a:r>
            <a:r>
              <a:rPr lang="en-US" sz="2000" dirty="0"/>
              <a:t> </a:t>
            </a:r>
            <a:r>
              <a:rPr lang="en-US" sz="2000" dirty="0" err="1"/>
              <a:t>thắng</a:t>
            </a:r>
            <a:r>
              <a:rPr lang="en-US" sz="2000" dirty="0"/>
              <a:t> ở </a:t>
            </a:r>
            <a:r>
              <a:rPr lang="en-US" sz="2000" dirty="0" err="1"/>
              <a:t>vòng</a:t>
            </a:r>
            <a:r>
              <a:rPr lang="en-US" sz="2000" dirty="0"/>
              <a:t> </a:t>
            </a:r>
            <a:r>
              <a:rPr lang="en-US" sz="2000" dirty="0" err="1"/>
              <a:t>trước</a:t>
            </a:r>
            <a:r>
              <a:rPr lang="en-US" sz="2000" dirty="0"/>
              <a:t> </a:t>
            </a:r>
            <a:r>
              <a:rPr lang="en-US" sz="2000" dirty="0" err="1"/>
              <a:t>sẽ</a:t>
            </a:r>
            <a:r>
              <a:rPr lang="en-US" sz="2000" dirty="0"/>
              <a:t> </a:t>
            </a:r>
            <a:r>
              <a:rPr lang="en-US" sz="2000" dirty="0" err="1"/>
              <a:t>gặp</a:t>
            </a:r>
            <a:r>
              <a:rPr lang="en-US" sz="2000" dirty="0"/>
              <a:t> </a:t>
            </a:r>
            <a:r>
              <a:rPr lang="en-US" sz="2000" dirty="0" err="1"/>
              <a:t>nhau</a:t>
            </a:r>
            <a:r>
              <a:rPr lang="en-US" sz="2000" dirty="0"/>
              <a:t>), </a:t>
            </a:r>
            <a:r>
              <a:rPr lang="en-US" sz="2000" dirty="0" err="1"/>
              <a:t>cứ</a:t>
            </a:r>
            <a:r>
              <a:rPr lang="en-US" sz="2000" dirty="0"/>
              <a:t> </a:t>
            </a:r>
            <a:r>
              <a:rPr lang="en-US" sz="2000" dirty="0" err="1"/>
              <a:t>tiếp</a:t>
            </a:r>
            <a:r>
              <a:rPr lang="en-US" sz="2000" dirty="0"/>
              <a:t> </a:t>
            </a:r>
            <a:r>
              <a:rPr lang="en-US" sz="2000" dirty="0" err="1"/>
              <a:t>tục</a:t>
            </a:r>
            <a:r>
              <a:rPr lang="en-US" sz="2000" dirty="0"/>
              <a:t> </a:t>
            </a:r>
            <a:r>
              <a:rPr lang="en-US" sz="2000" dirty="0" err="1"/>
              <a:t>như</a:t>
            </a:r>
            <a:r>
              <a:rPr lang="en-US" sz="2000" dirty="0"/>
              <a:t> </a:t>
            </a:r>
            <a:r>
              <a:rPr lang="en-US" sz="2000" dirty="0" err="1"/>
              <a:t>vậy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đến</a:t>
            </a:r>
            <a:r>
              <a:rPr lang="en-US" sz="2000" dirty="0"/>
              <a:t> </a:t>
            </a:r>
            <a:r>
              <a:rPr lang="en-US" sz="2000" dirty="0" err="1"/>
              <a:t>đỉnh</a:t>
            </a:r>
            <a:r>
              <a:rPr lang="en-US" sz="2000" dirty="0"/>
              <a:t> </a:t>
            </a:r>
            <a:r>
              <a:rPr lang="en-US" sz="2000" dirty="0" err="1"/>
              <a:t>cuối</a:t>
            </a:r>
            <a:r>
              <a:rPr lang="en-US" sz="2000" dirty="0"/>
              <a:t> </a:t>
            </a:r>
            <a:r>
              <a:rPr lang="en-US" sz="2000" dirty="0" err="1"/>
              <a:t>cùng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trận</a:t>
            </a:r>
            <a:r>
              <a:rPr lang="en-US" sz="2000" dirty="0"/>
              <a:t> </a:t>
            </a:r>
            <a:r>
              <a:rPr lang="en-US" sz="2000" dirty="0" err="1"/>
              <a:t>chung</a:t>
            </a:r>
            <a:r>
              <a:rPr lang="en-US" sz="2000" dirty="0"/>
              <a:t> </a:t>
            </a:r>
            <a:r>
              <a:rPr lang="en-US" sz="2000" dirty="0" err="1"/>
              <a:t>kết</a:t>
            </a:r>
            <a:r>
              <a:rPr lang="en-US" sz="2000" dirty="0"/>
              <a:t>.</a:t>
            </a:r>
          </a:p>
          <a:p>
            <a:pPr algn="just"/>
            <a:r>
              <a:rPr lang="en-US" sz="2000" dirty="0" smtClean="0"/>
              <a:t>- </a:t>
            </a:r>
            <a:r>
              <a:rPr lang="en-US" sz="2000" dirty="0" err="1" smtClean="0"/>
              <a:t>Đồ</a:t>
            </a:r>
            <a:r>
              <a:rPr lang="en-US" sz="2000" dirty="0" smtClean="0"/>
              <a:t> </a:t>
            </a:r>
            <a:r>
              <a:rPr lang="en-US" sz="2000" dirty="0" err="1" smtClean="0"/>
              <a:t>thị</a:t>
            </a:r>
            <a:r>
              <a:rPr lang="en-US" sz="2000" dirty="0" smtClean="0"/>
              <a:t> </a:t>
            </a:r>
            <a:r>
              <a:rPr lang="en-US" sz="2000" dirty="0" err="1" smtClean="0"/>
              <a:t>này</a:t>
            </a:r>
            <a:r>
              <a:rPr lang="en-US" sz="2000" dirty="0" smtClean="0"/>
              <a:t> </a:t>
            </a:r>
            <a:r>
              <a:rPr lang="en-US" sz="2000" dirty="0" err="1" smtClean="0"/>
              <a:t>thường</a:t>
            </a:r>
            <a:r>
              <a:rPr lang="en-US" sz="2000" dirty="0" smtClean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thể</a:t>
            </a:r>
            <a:r>
              <a:rPr lang="en-US" sz="2000" dirty="0"/>
              <a:t> </a:t>
            </a:r>
            <a:r>
              <a:rPr lang="en-US" sz="2000" dirty="0" err="1"/>
              <a:t>thao</a:t>
            </a:r>
            <a:r>
              <a:rPr lang="en-US" sz="2000" dirty="0"/>
              <a:t>,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cuộc</a:t>
            </a:r>
            <a:r>
              <a:rPr lang="en-US" sz="2000" dirty="0"/>
              <a:t> </a:t>
            </a:r>
            <a:r>
              <a:rPr lang="en-US" sz="2000" dirty="0" err="1"/>
              <a:t>thi</a:t>
            </a:r>
            <a:r>
              <a:rPr lang="en-US" sz="2000" dirty="0"/>
              <a:t> </a:t>
            </a:r>
            <a:r>
              <a:rPr lang="en-US" sz="2000" dirty="0" err="1"/>
              <a:t>mà</a:t>
            </a:r>
            <a:r>
              <a:rPr lang="en-US" sz="2000" dirty="0"/>
              <a:t> </a:t>
            </a:r>
            <a:r>
              <a:rPr lang="en-US" sz="2000" dirty="0" err="1"/>
              <a:t>thời</a:t>
            </a:r>
            <a:r>
              <a:rPr lang="en-US" sz="2000" dirty="0"/>
              <a:t> </a:t>
            </a:r>
            <a:r>
              <a:rPr lang="en-US" sz="2000" dirty="0" err="1"/>
              <a:t>gian</a:t>
            </a:r>
            <a:r>
              <a:rPr lang="en-US" sz="2000" dirty="0"/>
              <a:t> </a:t>
            </a:r>
            <a:r>
              <a:rPr lang="en-US" sz="2000" dirty="0" err="1"/>
              <a:t>tổ</a:t>
            </a:r>
            <a:r>
              <a:rPr lang="en-US" sz="2000" dirty="0"/>
              <a:t> </a:t>
            </a:r>
            <a:r>
              <a:rPr lang="en-US" sz="2000" dirty="0" err="1"/>
              <a:t>chức</a:t>
            </a:r>
            <a:r>
              <a:rPr lang="en-US" sz="2000" dirty="0"/>
              <a:t> </a:t>
            </a:r>
            <a:r>
              <a:rPr lang="en-US" sz="2000" dirty="0" err="1"/>
              <a:t>ngắn</a:t>
            </a:r>
            <a:r>
              <a:rPr lang="en-US" sz="2000" dirty="0"/>
              <a:t>, </a:t>
            </a:r>
            <a:r>
              <a:rPr lang="en-US" sz="2000" dirty="0" err="1"/>
              <a:t>lượng</a:t>
            </a:r>
            <a:r>
              <a:rPr lang="en-US" sz="2000" dirty="0"/>
              <a:t> </a:t>
            </a:r>
            <a:r>
              <a:rPr lang="en-US" sz="2000" dirty="0" err="1"/>
              <a:t>người</a:t>
            </a:r>
            <a:r>
              <a:rPr lang="en-US" sz="2000" dirty="0"/>
              <a:t> </a:t>
            </a:r>
            <a:r>
              <a:rPr lang="en-US" sz="2000" dirty="0" err="1"/>
              <a:t>thi</a:t>
            </a:r>
            <a:r>
              <a:rPr lang="en-US" sz="2000" dirty="0"/>
              <a:t> </a:t>
            </a:r>
            <a:r>
              <a:rPr lang="en-US" sz="2000" dirty="0" err="1"/>
              <a:t>đông</a:t>
            </a:r>
            <a:r>
              <a:rPr lang="en-US" sz="2000" dirty="0"/>
              <a:t>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3058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424" y="214072"/>
            <a:ext cx="7308376" cy="967312"/>
          </a:xfrm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Single – Elimination Tournaments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Snip Diagonal Corner Rectangle 2">
            <a:hlinkClick r:id="rId2" action="ppaction://hlinksldjump"/>
          </p:cNvPr>
          <p:cNvSpPr/>
          <p:nvPr/>
        </p:nvSpPr>
        <p:spPr>
          <a:xfrm>
            <a:off x="7286625" y="5786438"/>
            <a:ext cx="1614488" cy="528637"/>
          </a:xfrm>
          <a:prstGeom prst="snip2Diag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Về</a:t>
            </a:r>
            <a:r>
              <a:rPr lang="en-US" sz="1200" dirty="0" smtClean="0"/>
              <a:t> </a:t>
            </a:r>
            <a:r>
              <a:rPr lang="en-US" sz="1200" dirty="0" err="1" smtClean="0"/>
              <a:t>Tuornamentts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771525" y="1428750"/>
            <a:ext cx="6129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thì</a:t>
            </a:r>
            <a:r>
              <a:rPr lang="en-US" dirty="0" smtClean="0"/>
              <a:t> Knock-out: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2161221"/>
            <a:ext cx="7500938" cy="28965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28788" y="5123906"/>
            <a:ext cx="5757862" cy="736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Vòng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chung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16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đội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giải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bóng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rổ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nữ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NCAA 2010</a:t>
            </a:r>
            <a:b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đội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chiến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thắng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màu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xanh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8" name="Pictur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" y="2131282"/>
            <a:ext cx="5943600" cy="361378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893719" y="2045448"/>
            <a:ext cx="1771650" cy="3700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nhỏ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đội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ưu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tiên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đội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đấu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đội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trận</a:t>
            </a:r>
            <a:endParaRPr lang="en-US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8295" y="1054799"/>
            <a:ext cx="7918847" cy="10656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Ngoài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thường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cuộc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thi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thao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ta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thường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cả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2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loai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tiên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chia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bảng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đấu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vòng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tròn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2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đội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mạnh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mỗi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bảng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tiến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vòng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trực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1" name="Picture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69" y="2367841"/>
            <a:ext cx="3019425" cy="3007995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637" y="2509744"/>
            <a:ext cx="4729163" cy="256840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71575" y="5435250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Vòng</a:t>
            </a:r>
            <a:r>
              <a:rPr lang="en-US" dirty="0" smtClean="0"/>
              <a:t> </a:t>
            </a:r>
            <a:r>
              <a:rPr lang="en-US" dirty="0" err="1" smtClean="0"/>
              <a:t>bảng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614987" y="5447043"/>
            <a:ext cx="245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Vòng</a:t>
            </a:r>
            <a:r>
              <a:rPr lang="en-US" dirty="0" smtClean="0"/>
              <a:t> </a:t>
            </a:r>
            <a:r>
              <a:rPr lang="en-US" dirty="0" err="1" smtClean="0"/>
              <a:t>đấu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trực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52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9" grpId="1"/>
      <p:bldP spid="13" grpId="0"/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1377950" y="42863"/>
            <a:ext cx="7308850" cy="966787"/>
          </a:xfrm>
        </p:spPr>
        <p:txBody>
          <a:bodyPr/>
          <a:lstStyle/>
          <a:p>
            <a:r>
              <a:rPr lang="en-US" altLang="en-US" dirty="0" err="1" smtClean="0">
                <a:solidFill>
                  <a:schemeClr val="accent3">
                    <a:lumMod val="75000"/>
                  </a:schemeClr>
                </a:solidFill>
                <a:latin typeface="Arial" charset="0"/>
                <a:cs typeface="Arial" charset="0"/>
              </a:rPr>
              <a:t>Tạm</a:t>
            </a:r>
            <a:r>
              <a:rPr lang="en-US" altLang="en-US" dirty="0" smtClean="0">
                <a:solidFill>
                  <a:schemeClr val="accent3">
                    <a:lumMod val="75000"/>
                  </a:schemeClr>
                </a:solidFill>
                <a:latin typeface="Arial" charset="0"/>
                <a:cs typeface="Arial" charset="0"/>
              </a:rPr>
              <a:t> </a:t>
            </a:r>
            <a:r>
              <a:rPr lang="en-US" altLang="en-US" dirty="0" err="1" smtClean="0">
                <a:solidFill>
                  <a:schemeClr val="accent3">
                    <a:lumMod val="75000"/>
                  </a:schemeClr>
                </a:solidFill>
                <a:latin typeface="Arial" charset="0"/>
                <a:cs typeface="Arial" charset="0"/>
              </a:rPr>
              <a:t>kết</a:t>
            </a:r>
            <a:endParaRPr lang="en-US" altLang="en-US" dirty="0" smtClean="0">
              <a:solidFill>
                <a:schemeClr val="accent3">
                  <a:lumMod val="75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788" y="1662114"/>
            <a:ext cx="8229600" cy="3795712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  <a:defRPr/>
            </a:pPr>
            <a:r>
              <a:rPr lang="en-US" sz="2000" dirty="0" err="1" smtClean="0">
                <a:latin typeface="+mj-lt"/>
              </a:rPr>
              <a:t>Mặc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dù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những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ví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dụ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trên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chưa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thể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phản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ánh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hết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được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khả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năng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cũng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như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ứng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dụng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đa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dạng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của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đồ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thị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trong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đời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sống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nhưng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cũng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giúp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bạn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biết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được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những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dạng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đồ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cơ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bản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và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tiêu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biểu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cũng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như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cách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thức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hoạt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động</a:t>
            </a:r>
            <a:r>
              <a:rPr lang="en-US" sz="2000" dirty="0" smtClean="0">
                <a:latin typeface="+mj-lt"/>
              </a:rPr>
              <a:t>, </a:t>
            </a:r>
            <a:r>
              <a:rPr lang="en-US" sz="2000" dirty="0" err="1" smtClean="0">
                <a:latin typeface="+mj-lt"/>
              </a:rPr>
              <a:t>biểu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diễn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của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chúng</a:t>
            </a:r>
            <a:r>
              <a:rPr lang="en-US" sz="2000" dirty="0" smtClean="0">
                <a:latin typeface="+mj-lt"/>
              </a:rPr>
              <a:t>.</a:t>
            </a:r>
          </a:p>
          <a:p>
            <a:pPr>
              <a:buFont typeface="Wingdings" panose="05000000000000000000" pitchFamily="2" charset="2"/>
              <a:buChar char="q"/>
              <a:defRPr/>
            </a:pPr>
            <a:endParaRPr lang="en-US" sz="2000" dirty="0">
              <a:latin typeface="+mj-lt"/>
            </a:endParaRPr>
          </a:p>
          <a:p>
            <a:pPr marL="0" indent="0">
              <a:buNone/>
              <a:defRPr/>
            </a:pPr>
            <a:endParaRPr lang="en-US" sz="2000" dirty="0" smtClean="0">
              <a:latin typeface="+mj-lt"/>
            </a:endParaRPr>
          </a:p>
          <a:p>
            <a:pPr>
              <a:buFont typeface="Wingdings" panose="05000000000000000000" pitchFamily="2" charset="2"/>
              <a:buChar char="q"/>
              <a:defRPr/>
            </a:pPr>
            <a:r>
              <a:rPr lang="en-US" sz="2000" dirty="0" err="1" smtClean="0">
                <a:latin typeface="+mj-lt"/>
              </a:rPr>
              <a:t>Bài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báo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cáo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có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sử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dụng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các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thông</a:t>
            </a:r>
            <a:r>
              <a:rPr lang="en-US" sz="2000" dirty="0" smtClean="0">
                <a:latin typeface="+mj-lt"/>
              </a:rPr>
              <a:t> tin, </a:t>
            </a:r>
            <a:r>
              <a:rPr lang="en-US" sz="2000" dirty="0" err="1" smtClean="0">
                <a:latin typeface="+mj-lt"/>
              </a:rPr>
              <a:t>hình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ảnh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được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trích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từ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chương</a:t>
            </a:r>
            <a:r>
              <a:rPr lang="en-US" sz="2000" dirty="0" smtClean="0">
                <a:latin typeface="+mj-lt"/>
              </a:rPr>
              <a:t> 10 </a:t>
            </a:r>
            <a:r>
              <a:rPr lang="en-US" sz="2000" dirty="0" err="1" smtClean="0">
                <a:latin typeface="+mj-lt"/>
              </a:rPr>
              <a:t>sách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b="1" dirty="0" smtClean="0">
                <a:latin typeface="+mj-lt"/>
              </a:rPr>
              <a:t>Discrete </a:t>
            </a:r>
            <a:r>
              <a:rPr lang="en-US" sz="2000" b="1" dirty="0">
                <a:latin typeface="+mj-lt"/>
              </a:rPr>
              <a:t>mathematics and its </a:t>
            </a:r>
            <a:r>
              <a:rPr lang="en-US" sz="2000" b="1" dirty="0" smtClean="0">
                <a:latin typeface="+mj-lt"/>
              </a:rPr>
              <a:t>applications (7</a:t>
            </a:r>
            <a:r>
              <a:rPr lang="en-US" sz="2000" b="1" baseline="30000" dirty="0" smtClean="0">
                <a:latin typeface="+mj-lt"/>
              </a:rPr>
              <a:t>th</a:t>
            </a:r>
            <a:r>
              <a:rPr lang="en-US" sz="2000" b="1" dirty="0" smtClean="0">
                <a:latin typeface="+mj-lt"/>
              </a:rPr>
              <a:t> Edition) </a:t>
            </a:r>
            <a:r>
              <a:rPr lang="en-US" sz="2000" dirty="0" err="1" smtClean="0">
                <a:latin typeface="+mj-lt"/>
              </a:rPr>
              <a:t>và</a:t>
            </a:r>
            <a:r>
              <a:rPr lang="en-US" sz="2000" dirty="0" smtClean="0">
                <a:latin typeface="+mj-lt"/>
              </a:rPr>
              <a:t> Wikipedia </a:t>
            </a:r>
            <a:r>
              <a:rPr lang="en-US" sz="2000" dirty="0" err="1" smtClean="0">
                <a:latin typeface="+mj-lt"/>
              </a:rPr>
              <a:t>cũng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như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các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trang</a:t>
            </a:r>
            <a:r>
              <a:rPr lang="en-US" sz="2000" dirty="0" smtClean="0">
                <a:latin typeface="+mj-lt"/>
              </a:rPr>
              <a:t> chia </a:t>
            </a:r>
            <a:r>
              <a:rPr lang="en-US" sz="2000" dirty="0" err="1" smtClean="0">
                <a:latin typeface="+mj-lt"/>
              </a:rPr>
              <a:t>sẻ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thông</a:t>
            </a:r>
            <a:r>
              <a:rPr lang="en-US" sz="2000" dirty="0" smtClean="0">
                <a:latin typeface="+mj-lt"/>
              </a:rPr>
              <a:t> tin </a:t>
            </a:r>
            <a:r>
              <a:rPr lang="en-US" sz="2000" dirty="0" err="1" smtClean="0">
                <a:latin typeface="+mj-lt"/>
              </a:rPr>
              <a:t>khác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trên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mạng</a:t>
            </a:r>
            <a:r>
              <a:rPr lang="en-US" sz="2000" dirty="0" smtClean="0">
                <a:latin typeface="+mj-lt"/>
              </a:rPr>
              <a:t> Internet</a:t>
            </a:r>
            <a:endParaRPr lang="en-US" sz="200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Social Networks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1512" y="976734"/>
            <a:ext cx="80152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>
                  <a:lumMod val="60000"/>
                  <a:lumOff val="40000"/>
                </a:schemeClr>
              </a:buClr>
            </a:pPr>
            <a:r>
              <a:rPr lang="en-US" sz="2000" dirty="0" smtClean="0"/>
              <a:t>- </a:t>
            </a:r>
            <a:r>
              <a:rPr lang="en-US" sz="2000" dirty="0" err="1" smtClean="0"/>
              <a:t>Là</a:t>
            </a:r>
            <a:r>
              <a:rPr lang="en-US" sz="2000" dirty="0" smtClean="0"/>
              <a:t> </a:t>
            </a:r>
            <a:r>
              <a:rPr lang="en-US" sz="2000" dirty="0" err="1"/>
              <a:t>đồ</a:t>
            </a:r>
            <a:r>
              <a:rPr lang="en-US" sz="2000" dirty="0"/>
              <a:t> </a:t>
            </a:r>
            <a:r>
              <a:rPr lang="en-US" sz="2000" dirty="0" err="1"/>
              <a:t>thị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rộng</a:t>
            </a:r>
            <a:r>
              <a:rPr lang="en-US" sz="2000" dirty="0"/>
              <a:t> </a:t>
            </a:r>
            <a:r>
              <a:rPr lang="en-US" sz="2000" dirty="0" err="1"/>
              <a:t>rãi</a:t>
            </a:r>
            <a:r>
              <a:rPr lang="en-US" sz="2000" dirty="0"/>
              <a:t>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mô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 </a:t>
            </a:r>
            <a:r>
              <a:rPr lang="en-US" sz="2000" dirty="0" err="1"/>
              <a:t>hóa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cấu</a:t>
            </a:r>
            <a:r>
              <a:rPr lang="en-US" sz="2000" dirty="0"/>
              <a:t> </a:t>
            </a:r>
            <a:r>
              <a:rPr lang="en-US" sz="2000" dirty="0" err="1"/>
              <a:t>trúc</a:t>
            </a:r>
            <a:r>
              <a:rPr lang="en-US" sz="2000" dirty="0"/>
              <a:t> </a:t>
            </a:r>
            <a:r>
              <a:rPr lang="en-US" sz="2000" dirty="0" err="1"/>
              <a:t>xã</a:t>
            </a:r>
            <a:r>
              <a:rPr lang="en-US" sz="2000" dirty="0"/>
              <a:t> </a:t>
            </a:r>
            <a:r>
              <a:rPr lang="en-US" sz="2000" dirty="0" err="1"/>
              <a:t>hội</a:t>
            </a:r>
            <a:r>
              <a:rPr lang="en-US" sz="2000" dirty="0"/>
              <a:t> </a:t>
            </a:r>
            <a:r>
              <a:rPr lang="en-US" sz="2000" dirty="0" err="1"/>
              <a:t>dựa</a:t>
            </a:r>
            <a:r>
              <a:rPr lang="en-US" sz="2000" dirty="0"/>
              <a:t> </a:t>
            </a:r>
            <a:r>
              <a:rPr lang="en-US" sz="2000" dirty="0" err="1"/>
              <a:t>trên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loại</a:t>
            </a:r>
            <a:r>
              <a:rPr lang="en-US" sz="2000" dirty="0"/>
              <a:t> </a:t>
            </a:r>
            <a:r>
              <a:rPr lang="en-US" sz="2000" dirty="0" err="1"/>
              <a:t>khác</a:t>
            </a:r>
            <a:r>
              <a:rPr lang="en-US" sz="2000" dirty="0"/>
              <a:t> </a:t>
            </a:r>
            <a:r>
              <a:rPr lang="en-US" sz="2000" dirty="0" err="1"/>
              <a:t>nhau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mối</a:t>
            </a:r>
            <a:r>
              <a:rPr lang="en-US" sz="2000" dirty="0"/>
              <a:t> </a:t>
            </a:r>
            <a:r>
              <a:rPr lang="en-US" sz="2000" dirty="0" err="1"/>
              <a:t>quan</a:t>
            </a:r>
            <a:r>
              <a:rPr lang="en-US" sz="2000" dirty="0"/>
              <a:t> </a:t>
            </a:r>
            <a:r>
              <a:rPr lang="en-US" sz="2000" dirty="0" err="1"/>
              <a:t>hệ</a:t>
            </a:r>
            <a:r>
              <a:rPr lang="en-US" sz="2000" dirty="0"/>
              <a:t> </a:t>
            </a:r>
            <a:r>
              <a:rPr lang="en-US" sz="2000" dirty="0" err="1"/>
              <a:t>giữa</a:t>
            </a:r>
            <a:r>
              <a:rPr lang="en-US" sz="2000" dirty="0"/>
              <a:t> </a:t>
            </a:r>
            <a:r>
              <a:rPr lang="en-US" sz="2000" dirty="0" err="1"/>
              <a:t>người</a:t>
            </a:r>
            <a:r>
              <a:rPr lang="en-US" sz="2000" dirty="0"/>
              <a:t> </a:t>
            </a: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dirty="0" err="1"/>
              <a:t>người</a:t>
            </a:r>
            <a:r>
              <a:rPr lang="en-US" sz="2000" dirty="0"/>
              <a:t> </a:t>
            </a:r>
            <a:r>
              <a:rPr lang="en-US" sz="2000" dirty="0" err="1"/>
              <a:t>hoặc</a:t>
            </a:r>
            <a:r>
              <a:rPr lang="en-US" sz="2000" dirty="0"/>
              <a:t> </a:t>
            </a:r>
            <a:r>
              <a:rPr lang="en-US" sz="2000" dirty="0" err="1"/>
              <a:t>nhóm</a:t>
            </a:r>
            <a:r>
              <a:rPr lang="en-US" sz="2000" dirty="0"/>
              <a:t> </a:t>
            </a:r>
            <a:r>
              <a:rPr lang="en-US" sz="2000" dirty="0" err="1"/>
              <a:t>người</a:t>
            </a:r>
            <a:r>
              <a:rPr lang="en-US" sz="2000" dirty="0"/>
              <a:t> </a:t>
            </a: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dirty="0" err="1"/>
              <a:t>nhau</a:t>
            </a:r>
            <a:r>
              <a:rPr lang="en-US" sz="2000" dirty="0"/>
              <a:t>.</a:t>
            </a:r>
          </a:p>
          <a:p>
            <a:pPr lvl="0">
              <a:buClr>
                <a:schemeClr val="tx2">
                  <a:lumMod val="60000"/>
                  <a:lumOff val="40000"/>
                </a:schemeClr>
              </a:buClr>
            </a:pPr>
            <a:r>
              <a:rPr lang="en-US" sz="2000" dirty="0" smtClean="0"/>
              <a:t>- </a:t>
            </a:r>
            <a:r>
              <a:rPr lang="en-US" sz="2000" dirty="0" err="1" smtClean="0"/>
              <a:t>Những</a:t>
            </a:r>
            <a:r>
              <a:rPr lang="en-US" sz="2000" dirty="0" smtClean="0"/>
              <a:t> </a:t>
            </a:r>
            <a:r>
              <a:rPr lang="en-US" sz="2000" dirty="0" err="1"/>
              <a:t>cấu</a:t>
            </a:r>
            <a:r>
              <a:rPr lang="en-US" sz="2000" dirty="0"/>
              <a:t> </a:t>
            </a:r>
            <a:r>
              <a:rPr lang="en-US" sz="2000" dirty="0" err="1"/>
              <a:t>trúc</a:t>
            </a:r>
            <a:r>
              <a:rPr lang="en-US" sz="2000" dirty="0"/>
              <a:t> </a:t>
            </a:r>
            <a:r>
              <a:rPr lang="en-US" sz="2000" dirty="0" err="1"/>
              <a:t>về</a:t>
            </a:r>
            <a:r>
              <a:rPr lang="en-US" sz="2000" dirty="0"/>
              <a:t> </a:t>
            </a:r>
            <a:r>
              <a:rPr lang="en-US" sz="2000" dirty="0" err="1"/>
              <a:t>xã</a:t>
            </a:r>
            <a:r>
              <a:rPr lang="en-US" sz="2000" dirty="0"/>
              <a:t> </a:t>
            </a:r>
            <a:r>
              <a:rPr lang="en-US" sz="2000" dirty="0" err="1"/>
              <a:t>hội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những</a:t>
            </a:r>
            <a:r>
              <a:rPr lang="en-US" sz="2000" dirty="0"/>
              <a:t> </a:t>
            </a:r>
            <a:r>
              <a:rPr lang="en-US" sz="2000" dirty="0" err="1"/>
              <a:t>đồ</a:t>
            </a:r>
            <a:r>
              <a:rPr lang="en-US" sz="2000" dirty="0"/>
              <a:t> </a:t>
            </a:r>
            <a:r>
              <a:rPr lang="en-US" sz="2000" dirty="0" err="1"/>
              <a:t>thị</a:t>
            </a:r>
            <a:r>
              <a:rPr lang="en-US" sz="2000" dirty="0"/>
              <a:t> </a:t>
            </a:r>
            <a:r>
              <a:rPr lang="en-US" sz="2000" dirty="0" err="1"/>
              <a:t>đại</a:t>
            </a:r>
            <a:r>
              <a:rPr lang="en-US" sz="2000" dirty="0"/>
              <a:t> </a:t>
            </a:r>
            <a:r>
              <a:rPr lang="en-US" sz="2000" dirty="0" err="1"/>
              <a:t>diện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mối</a:t>
            </a:r>
            <a:r>
              <a:rPr lang="en-US" sz="2000" dirty="0"/>
              <a:t> </a:t>
            </a:r>
            <a:r>
              <a:rPr lang="en-US" sz="2000" dirty="0" err="1"/>
              <a:t>quan</a:t>
            </a:r>
            <a:r>
              <a:rPr lang="en-US" sz="2000" dirty="0"/>
              <a:t> </a:t>
            </a:r>
            <a:r>
              <a:rPr lang="en-US" sz="2000" dirty="0" err="1"/>
              <a:t>hệ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họ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gọi</a:t>
            </a:r>
            <a:r>
              <a:rPr lang="en-US" sz="2000" dirty="0"/>
              <a:t> </a:t>
            </a:r>
            <a:r>
              <a:rPr lang="en-US" sz="2000" dirty="0" err="1"/>
              <a:t>chung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mạng</a:t>
            </a:r>
            <a:r>
              <a:rPr lang="en-US" sz="2000" dirty="0"/>
              <a:t> </a:t>
            </a:r>
            <a:r>
              <a:rPr lang="en-US" sz="2000" dirty="0" err="1"/>
              <a:t>xã</a:t>
            </a:r>
            <a:r>
              <a:rPr lang="en-US" sz="2000" dirty="0"/>
              <a:t> </a:t>
            </a:r>
            <a:r>
              <a:rPr lang="en-US" sz="2000" dirty="0" err="1"/>
              <a:t>hội</a:t>
            </a:r>
            <a:r>
              <a:rPr lang="en-US" sz="2000" dirty="0" smtClean="0"/>
              <a:t>.</a:t>
            </a:r>
          </a:p>
          <a:p>
            <a:pPr lvl="0">
              <a:buClr>
                <a:schemeClr val="tx2">
                  <a:lumMod val="60000"/>
                  <a:lumOff val="40000"/>
                </a:schemeClr>
              </a:buClr>
            </a:pPr>
            <a:r>
              <a:rPr lang="en-US" sz="2000" dirty="0" smtClean="0"/>
              <a:t>- </a:t>
            </a:r>
            <a:r>
              <a:rPr lang="en-US" sz="2000" dirty="0" err="1" smtClean="0"/>
              <a:t>Trong</a:t>
            </a:r>
            <a:r>
              <a:rPr lang="en-US" sz="2000" dirty="0" smtClean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mô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 </a:t>
            </a:r>
            <a:r>
              <a:rPr lang="en-US" sz="2000" dirty="0" err="1"/>
              <a:t>đồ</a:t>
            </a:r>
            <a:r>
              <a:rPr lang="en-US" sz="2000" dirty="0"/>
              <a:t> </a:t>
            </a:r>
            <a:r>
              <a:rPr lang="en-US" sz="2000" dirty="0" err="1"/>
              <a:t>thị</a:t>
            </a:r>
            <a:r>
              <a:rPr lang="en-US" sz="2000" dirty="0"/>
              <a:t>, </a:t>
            </a:r>
            <a:r>
              <a:rPr lang="en-US" sz="2000" dirty="0" err="1"/>
              <a:t>cá</a:t>
            </a:r>
            <a:r>
              <a:rPr lang="en-US" sz="2000" dirty="0"/>
              <a:t> </a:t>
            </a:r>
            <a:r>
              <a:rPr lang="en-US" sz="2000" dirty="0" err="1"/>
              <a:t>nhân</a:t>
            </a:r>
            <a:r>
              <a:rPr lang="en-US" sz="2000" dirty="0"/>
              <a:t> </a:t>
            </a:r>
            <a:r>
              <a:rPr lang="en-US" sz="2000" dirty="0" err="1"/>
              <a:t>hoặc</a:t>
            </a:r>
            <a:r>
              <a:rPr lang="en-US" sz="2000" dirty="0"/>
              <a:t> </a:t>
            </a:r>
            <a:r>
              <a:rPr lang="en-US" sz="2000" dirty="0" err="1"/>
              <a:t>tổ</a:t>
            </a:r>
            <a:r>
              <a:rPr lang="en-US" sz="2000" dirty="0"/>
              <a:t> </a:t>
            </a:r>
            <a:r>
              <a:rPr lang="en-US" sz="2000" dirty="0" err="1"/>
              <a:t>chức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đại</a:t>
            </a:r>
            <a:r>
              <a:rPr lang="en-US" sz="2000" dirty="0"/>
              <a:t> </a:t>
            </a:r>
            <a:r>
              <a:rPr lang="en-US" sz="2000" dirty="0" err="1"/>
              <a:t>diện</a:t>
            </a:r>
            <a:r>
              <a:rPr lang="en-US" sz="2000" dirty="0"/>
              <a:t> </a:t>
            </a:r>
            <a:r>
              <a:rPr lang="en-US" sz="2000" dirty="0" err="1"/>
              <a:t>bởi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 smtClean="0"/>
              <a:t>đỉnh</a:t>
            </a:r>
            <a:r>
              <a:rPr lang="en-US" sz="2000" dirty="0" smtClean="0"/>
              <a:t>. </a:t>
            </a:r>
            <a:r>
              <a:rPr lang="en-US" sz="2000" dirty="0" err="1" smtClean="0"/>
              <a:t>Mối</a:t>
            </a:r>
            <a:r>
              <a:rPr lang="en-US" sz="2000" dirty="0" smtClean="0"/>
              <a:t> </a:t>
            </a:r>
            <a:r>
              <a:rPr lang="en-US" sz="2000" dirty="0" err="1"/>
              <a:t>quan</a:t>
            </a:r>
            <a:r>
              <a:rPr lang="en-US" sz="2000" dirty="0"/>
              <a:t> </a:t>
            </a:r>
            <a:r>
              <a:rPr lang="en-US" sz="2000" dirty="0" err="1"/>
              <a:t>hệ</a:t>
            </a:r>
            <a:r>
              <a:rPr lang="en-US" sz="2000" dirty="0"/>
              <a:t> </a:t>
            </a:r>
            <a:r>
              <a:rPr lang="en-US" sz="2000" dirty="0" err="1"/>
              <a:t>giữa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cá</a:t>
            </a:r>
            <a:r>
              <a:rPr lang="en-US" sz="2000" dirty="0"/>
              <a:t> </a:t>
            </a:r>
            <a:r>
              <a:rPr lang="en-US" sz="2000" dirty="0" err="1"/>
              <a:t>nhân</a:t>
            </a:r>
            <a:r>
              <a:rPr lang="en-US" sz="2000" dirty="0"/>
              <a:t>, </a:t>
            </a:r>
            <a:r>
              <a:rPr lang="en-US" sz="2000" dirty="0" err="1"/>
              <a:t>tổ</a:t>
            </a:r>
            <a:r>
              <a:rPr lang="en-US" sz="2000" dirty="0"/>
              <a:t> </a:t>
            </a:r>
            <a:r>
              <a:rPr lang="en-US" sz="2000" dirty="0" err="1"/>
              <a:t>chức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đại</a:t>
            </a:r>
            <a:r>
              <a:rPr lang="en-US" sz="2000" dirty="0"/>
              <a:t> </a:t>
            </a:r>
            <a:r>
              <a:rPr lang="en-US" sz="2000" dirty="0" err="1"/>
              <a:t>diện</a:t>
            </a:r>
            <a:r>
              <a:rPr lang="en-US" sz="2000" dirty="0"/>
              <a:t> </a:t>
            </a:r>
            <a:r>
              <a:rPr lang="en-US" sz="2000" dirty="0" err="1"/>
              <a:t>bởi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cạnh</a:t>
            </a:r>
            <a:r>
              <a:rPr lang="en-US" sz="2000" dirty="0"/>
              <a:t>.</a:t>
            </a:r>
          </a:p>
          <a:p>
            <a:pPr marL="342900" lvl="0" indent="-342900">
              <a:buClr>
                <a:schemeClr val="tx2">
                  <a:lumMod val="60000"/>
                  <a:lumOff val="40000"/>
                </a:schemeClr>
              </a:buClr>
              <a:buFontTx/>
              <a:buChar char="-"/>
            </a:pP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671513" y="3250270"/>
            <a:ext cx="8015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- </a:t>
            </a: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loại</a:t>
            </a:r>
            <a:r>
              <a:rPr lang="en-US" sz="2000" dirty="0" smtClean="0"/>
              <a:t> </a:t>
            </a:r>
            <a:r>
              <a:rPr lang="en-US" sz="2000" dirty="0" err="1" smtClean="0"/>
              <a:t>đồ</a:t>
            </a:r>
            <a:r>
              <a:rPr lang="en-US" sz="2000" dirty="0" smtClean="0"/>
              <a:t> </a:t>
            </a:r>
            <a:r>
              <a:rPr lang="en-US" sz="2000" dirty="0" err="1" smtClean="0"/>
              <a:t>thị</a:t>
            </a:r>
            <a:r>
              <a:rPr lang="en-US" sz="2000" dirty="0" smtClean="0"/>
              <a:t> </a:t>
            </a:r>
            <a:r>
              <a:rPr lang="en-US" sz="2000" dirty="0" err="1" smtClean="0"/>
              <a:t>thuộc</a:t>
            </a:r>
            <a:r>
              <a:rPr lang="en-US" sz="2000" dirty="0" smtClean="0"/>
              <a:t> </a:t>
            </a:r>
            <a:r>
              <a:rPr lang="en-US" sz="2000" dirty="0" err="1" smtClean="0"/>
              <a:t>nhóm</a:t>
            </a:r>
            <a:r>
              <a:rPr lang="en-US" sz="2000" dirty="0" smtClean="0"/>
              <a:t> “Social Networks”</a:t>
            </a:r>
            <a:endParaRPr lang="en-US" sz="2000" dirty="0"/>
          </a:p>
        </p:txBody>
      </p:sp>
      <p:sp>
        <p:nvSpPr>
          <p:cNvPr id="9" name="Rounded Rectangle 8">
            <a:hlinkClick r:id="rId3" action="ppaction://hlinksldjump"/>
          </p:cNvPr>
          <p:cNvSpPr/>
          <p:nvPr/>
        </p:nvSpPr>
        <p:spPr>
          <a:xfrm>
            <a:off x="2562225" y="3741809"/>
            <a:ext cx="4083050" cy="48577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Acquaintanceship and Friendship Graphs</a:t>
            </a:r>
          </a:p>
        </p:txBody>
      </p:sp>
      <p:sp>
        <p:nvSpPr>
          <p:cNvPr id="10" name="Rounded Rectangle 9">
            <a:hlinkClick r:id="rId4" action="ppaction://hlinksldjump"/>
          </p:cNvPr>
          <p:cNvSpPr/>
          <p:nvPr/>
        </p:nvSpPr>
        <p:spPr>
          <a:xfrm>
            <a:off x="2562225" y="4466689"/>
            <a:ext cx="4083050" cy="48577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Influence Graphs</a:t>
            </a:r>
            <a:endParaRPr lang="en-US" dirty="0"/>
          </a:p>
        </p:txBody>
      </p:sp>
      <p:sp>
        <p:nvSpPr>
          <p:cNvPr id="11" name="Rounded Rectangle 10">
            <a:hlinkClick r:id="rId5" action="ppaction://hlinksldjump"/>
          </p:cNvPr>
          <p:cNvSpPr/>
          <p:nvPr/>
        </p:nvSpPr>
        <p:spPr>
          <a:xfrm>
            <a:off x="2562225" y="5191569"/>
            <a:ext cx="4083050" cy="48577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Collaboration Graphs</a:t>
            </a:r>
            <a:endParaRPr lang="en-US" dirty="0"/>
          </a:p>
        </p:txBody>
      </p:sp>
      <p:sp>
        <p:nvSpPr>
          <p:cNvPr id="7" name="Snip Diagonal Corner Rectangle 6">
            <a:hlinkClick r:id="rId6" action="ppaction://hlinksldjump"/>
          </p:cNvPr>
          <p:cNvSpPr/>
          <p:nvPr/>
        </p:nvSpPr>
        <p:spPr>
          <a:xfrm>
            <a:off x="7286625" y="5786438"/>
            <a:ext cx="1614488" cy="528637"/>
          </a:xfrm>
          <a:prstGeom prst="snip2Diag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 err="1" smtClean="0"/>
              <a:t>Về</a:t>
            </a:r>
            <a:r>
              <a:rPr lang="en-US" sz="1500" dirty="0" smtClean="0"/>
              <a:t> </a:t>
            </a:r>
            <a:r>
              <a:rPr lang="en-US" sz="1500" dirty="0" err="1" smtClean="0"/>
              <a:t>trang</a:t>
            </a:r>
            <a:r>
              <a:rPr lang="en-US" sz="1500" dirty="0" smtClean="0"/>
              <a:t> </a:t>
            </a:r>
            <a:r>
              <a:rPr lang="en-US" sz="1500" dirty="0" err="1" smtClean="0"/>
              <a:t>chính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4742" y="2462806"/>
            <a:ext cx="892661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Xin</a:t>
            </a:r>
            <a:r>
              <a:rPr lang="en-US" sz="54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n-US" sz="5400" b="1" cap="none" spc="0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cảm</a:t>
            </a:r>
            <a:r>
              <a:rPr lang="en-US" sz="54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n-US" sz="5400" b="1" cap="none" spc="0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ơn</a:t>
            </a:r>
            <a:r>
              <a:rPr lang="en-US" sz="54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n-US" sz="5400" b="1" cap="none" spc="0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sự</a:t>
            </a:r>
            <a:r>
              <a:rPr lang="en-US" sz="54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n-US" sz="5400" b="1" cap="none" spc="0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chú</a:t>
            </a:r>
            <a:r>
              <a:rPr lang="en-US" sz="54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ý </a:t>
            </a:r>
            <a:r>
              <a:rPr lang="en-US" sz="5400" b="1" cap="none" spc="0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lắng</a:t>
            </a:r>
            <a:r>
              <a:rPr lang="en-US" sz="54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n-US" sz="5400" b="1" cap="none" spc="0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nghe</a:t>
            </a:r>
            <a:r>
              <a:rPr lang="en-US" sz="54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/>
            </a:r>
            <a:br>
              <a:rPr lang="en-US" sz="54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</a:br>
            <a:r>
              <a:rPr lang="en-US" sz="5400" b="1" cap="none" spc="0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của</a:t>
            </a:r>
            <a:r>
              <a:rPr lang="en-US" sz="54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n-US" sz="5400" b="1" cap="none" spc="0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Thầy</a:t>
            </a:r>
            <a:r>
              <a:rPr lang="en-US" sz="54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, </a:t>
            </a:r>
            <a:r>
              <a:rPr lang="en-US" sz="5400" b="1" cap="none" spc="0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Cô</a:t>
            </a:r>
            <a:r>
              <a:rPr lang="en-US" sz="54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n-US" sz="5400" b="1" cap="none" spc="0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và</a:t>
            </a:r>
            <a:r>
              <a:rPr lang="en-US" sz="54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n-US" sz="5400" b="1" cap="none" spc="0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các</a:t>
            </a:r>
            <a:r>
              <a:rPr lang="en-US" sz="54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n-US" sz="5400" b="1" cap="none" spc="0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bạn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2931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Communication Networks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1513" y="1185863"/>
            <a:ext cx="80152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Hiện</a:t>
            </a:r>
            <a:r>
              <a:rPr lang="en-US" sz="2000" dirty="0" smtClean="0"/>
              <a:t> nay, con </a:t>
            </a:r>
            <a:r>
              <a:rPr lang="en-US" sz="2000" dirty="0" err="1" smtClean="0"/>
              <a:t>người</a:t>
            </a:r>
            <a:r>
              <a:rPr lang="en-US" sz="2000" dirty="0" smtClean="0"/>
              <a:t> </a:t>
            </a:r>
            <a:r>
              <a:rPr lang="en-US" sz="2000" dirty="0" err="1" smtClean="0"/>
              <a:t>có</a:t>
            </a:r>
            <a:r>
              <a:rPr lang="en-US" sz="2000" dirty="0" smtClean="0"/>
              <a:t> </a:t>
            </a:r>
            <a:r>
              <a:rPr lang="en-US" sz="2000" dirty="0" err="1" smtClean="0"/>
              <a:t>thể</a:t>
            </a:r>
            <a:r>
              <a:rPr lang="en-US" sz="2000" dirty="0" smtClean="0"/>
              <a:t> </a:t>
            </a:r>
            <a:r>
              <a:rPr lang="en-US" sz="2000" dirty="0" err="1" smtClean="0"/>
              <a:t>giao</a:t>
            </a:r>
            <a:r>
              <a:rPr lang="en-US" sz="2000" dirty="0" smtClean="0"/>
              <a:t> </a:t>
            </a:r>
            <a:r>
              <a:rPr lang="en-US" sz="2000" dirty="0" err="1" smtClean="0"/>
              <a:t>tiếp</a:t>
            </a:r>
            <a:r>
              <a:rPr lang="en-US" sz="2000" dirty="0" smtClean="0"/>
              <a:t> </a:t>
            </a:r>
            <a:r>
              <a:rPr lang="en-US" sz="2000" dirty="0" err="1" smtClean="0"/>
              <a:t>với</a:t>
            </a:r>
            <a:r>
              <a:rPr lang="en-US" sz="2000" dirty="0" smtClean="0"/>
              <a:t> </a:t>
            </a:r>
            <a:r>
              <a:rPr lang="en-US" sz="2000" dirty="0" err="1" smtClean="0"/>
              <a:t>nhau</a:t>
            </a:r>
            <a:r>
              <a:rPr lang="en-US" sz="2000" dirty="0" smtClean="0"/>
              <a:t> </a:t>
            </a:r>
            <a:r>
              <a:rPr lang="en-US" sz="2000" dirty="0" err="1" smtClean="0"/>
              <a:t>theo</a:t>
            </a:r>
            <a:r>
              <a:rPr lang="en-US" sz="2000" dirty="0" smtClean="0"/>
              <a:t> </a:t>
            </a:r>
            <a:r>
              <a:rPr lang="en-US" sz="2000" dirty="0" err="1" smtClean="0"/>
              <a:t>nhiều</a:t>
            </a:r>
            <a:r>
              <a:rPr lang="en-US" sz="2000" dirty="0" smtClean="0"/>
              <a:t> </a:t>
            </a:r>
            <a:r>
              <a:rPr lang="en-US" sz="2000" dirty="0" err="1" smtClean="0"/>
              <a:t>cách</a:t>
            </a:r>
            <a:r>
              <a:rPr lang="en-US" sz="2000" dirty="0" smtClean="0"/>
              <a:t> </a:t>
            </a:r>
            <a:r>
              <a:rPr lang="en-US" sz="2000" dirty="0" err="1" smtClean="0"/>
              <a:t>và</a:t>
            </a:r>
            <a:r>
              <a:rPr lang="en-US" sz="2000" dirty="0" smtClean="0"/>
              <a:t> qua </a:t>
            </a:r>
            <a:r>
              <a:rPr lang="en-US" sz="2000" dirty="0" err="1" smtClean="0"/>
              <a:t>nhiều</a:t>
            </a:r>
            <a:r>
              <a:rPr lang="en-US" sz="2000" dirty="0" smtClean="0"/>
              <a:t> </a:t>
            </a:r>
            <a:r>
              <a:rPr lang="en-US" sz="2000" dirty="0" err="1" smtClean="0"/>
              <a:t>phương</a:t>
            </a:r>
            <a:r>
              <a:rPr lang="en-US" sz="2000" dirty="0" smtClean="0"/>
              <a:t> </a:t>
            </a:r>
            <a:r>
              <a:rPr lang="en-US" sz="2000" dirty="0" err="1" smtClean="0"/>
              <a:t>tiện</a:t>
            </a:r>
            <a:r>
              <a:rPr lang="en-US" sz="2000" dirty="0" smtClean="0"/>
              <a:t> </a:t>
            </a:r>
            <a:r>
              <a:rPr lang="en-US" sz="2000" dirty="0" err="1" smtClean="0"/>
              <a:t>khác</a:t>
            </a:r>
            <a:r>
              <a:rPr lang="en-US" sz="2000" dirty="0" smtClean="0"/>
              <a:t> </a:t>
            </a:r>
            <a:r>
              <a:rPr lang="en-US" sz="2000" dirty="0" err="1" smtClean="0"/>
              <a:t>nhau</a:t>
            </a:r>
            <a:r>
              <a:rPr lang="en-US" sz="2000" dirty="0" smtClean="0"/>
              <a:t>, </a:t>
            </a:r>
            <a:r>
              <a:rPr lang="en-US" sz="2000" dirty="0" err="1" smtClean="0"/>
              <a:t>đặc</a:t>
            </a:r>
            <a:r>
              <a:rPr lang="en-US" sz="2000" dirty="0" smtClean="0"/>
              <a:t> </a:t>
            </a:r>
            <a:r>
              <a:rPr lang="en-US" sz="2000" dirty="0" err="1" smtClean="0"/>
              <a:t>biêt</a:t>
            </a:r>
            <a:r>
              <a:rPr lang="en-US" sz="2000" dirty="0" smtClean="0"/>
              <a:t> </a:t>
            </a:r>
            <a:r>
              <a:rPr lang="en-US" sz="2000" dirty="0" err="1" smtClean="0"/>
              <a:t>là</a:t>
            </a:r>
            <a:r>
              <a:rPr lang="en-US" sz="2000" dirty="0" smtClean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mối</a:t>
            </a:r>
            <a:r>
              <a:rPr lang="en-US" sz="2000" dirty="0" smtClean="0"/>
              <a:t> </a:t>
            </a:r>
            <a:r>
              <a:rPr lang="en-US" sz="2000" dirty="0" err="1" smtClean="0"/>
              <a:t>quan</a:t>
            </a:r>
            <a:r>
              <a:rPr lang="en-US" sz="2000" dirty="0" smtClean="0"/>
              <a:t> </a:t>
            </a:r>
            <a:r>
              <a:rPr lang="en-US" sz="2000" dirty="0" err="1" smtClean="0"/>
              <a:t>hệ</a:t>
            </a:r>
            <a:r>
              <a:rPr lang="en-US" sz="2000" dirty="0" smtClean="0"/>
              <a:t> </a:t>
            </a:r>
            <a:r>
              <a:rPr lang="en-US" sz="2000" dirty="0" err="1" smtClean="0"/>
              <a:t>ngày</a:t>
            </a:r>
            <a:r>
              <a:rPr lang="en-US" sz="2000" dirty="0" smtClean="0"/>
              <a:t> </a:t>
            </a:r>
            <a:r>
              <a:rPr lang="en-US" sz="2000" dirty="0" err="1" smtClean="0"/>
              <a:t>càng</a:t>
            </a:r>
            <a:r>
              <a:rPr lang="en-US" sz="2000" dirty="0" smtClean="0"/>
              <a:t> </a:t>
            </a:r>
            <a:r>
              <a:rPr lang="en-US" sz="2000" dirty="0" err="1" smtClean="0"/>
              <a:t>được</a:t>
            </a:r>
            <a:r>
              <a:rPr lang="en-US" sz="2000" dirty="0" smtClean="0"/>
              <a:t> </a:t>
            </a:r>
            <a:r>
              <a:rPr lang="en-US" sz="2000" dirty="0" err="1" smtClean="0"/>
              <a:t>mở</a:t>
            </a:r>
            <a:r>
              <a:rPr lang="en-US" sz="2000" dirty="0" smtClean="0"/>
              <a:t> </a:t>
            </a:r>
            <a:r>
              <a:rPr lang="en-US" sz="2000" dirty="0" err="1" smtClean="0"/>
              <a:t>rộng</a:t>
            </a:r>
            <a:r>
              <a:rPr lang="en-US" sz="2000" dirty="0" smtClean="0"/>
              <a:t>, </a:t>
            </a:r>
            <a:r>
              <a:rPr lang="en-US" sz="2000" dirty="0" err="1" smtClean="0"/>
              <a:t>vì</a:t>
            </a:r>
            <a:r>
              <a:rPr lang="en-US" sz="2000" dirty="0" smtClean="0"/>
              <a:t> </a:t>
            </a:r>
            <a:r>
              <a:rPr lang="en-US" sz="2000" dirty="0" err="1" smtClean="0"/>
              <a:t>vậy</a:t>
            </a:r>
            <a:r>
              <a:rPr lang="en-US" sz="2000" dirty="0" smtClean="0"/>
              <a:t>, </a:t>
            </a:r>
            <a:r>
              <a:rPr lang="en-US" sz="2000" dirty="0" err="1" smtClean="0"/>
              <a:t>sử</a:t>
            </a:r>
            <a:r>
              <a:rPr lang="en-US" sz="2000" dirty="0" smtClean="0"/>
              <a:t> </a:t>
            </a:r>
            <a:r>
              <a:rPr lang="en-US" sz="2000" dirty="0" err="1" smtClean="0"/>
              <a:t>dụng</a:t>
            </a:r>
            <a:r>
              <a:rPr lang="en-US" sz="2000" dirty="0" smtClean="0"/>
              <a:t> </a:t>
            </a:r>
            <a:r>
              <a:rPr lang="en-US" sz="2000" dirty="0" err="1" smtClean="0"/>
              <a:t>đồ</a:t>
            </a:r>
            <a:r>
              <a:rPr lang="en-US" sz="2000" dirty="0" smtClean="0"/>
              <a:t> </a:t>
            </a:r>
            <a:r>
              <a:rPr lang="en-US" sz="2000" dirty="0" err="1" smtClean="0"/>
              <a:t>thị</a:t>
            </a:r>
            <a:r>
              <a:rPr lang="en-US" sz="2000" dirty="0" smtClean="0"/>
              <a:t> </a:t>
            </a:r>
            <a:r>
              <a:rPr lang="en-US" sz="2000" dirty="0" err="1" smtClean="0"/>
              <a:t>để</a:t>
            </a:r>
            <a:r>
              <a:rPr lang="en-US" sz="2000" dirty="0" smtClean="0"/>
              <a:t> </a:t>
            </a:r>
            <a:r>
              <a:rPr lang="en-US" sz="2000" dirty="0" err="1" smtClean="0"/>
              <a:t>biểu</a:t>
            </a:r>
            <a:r>
              <a:rPr lang="en-US" sz="2000" dirty="0" smtClean="0"/>
              <a:t> </a:t>
            </a:r>
            <a:r>
              <a:rPr lang="en-US" sz="2000" dirty="0" err="1" smtClean="0"/>
              <a:t>diễn</a:t>
            </a:r>
            <a:r>
              <a:rPr lang="en-US" sz="2000" dirty="0" smtClean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mạng</a:t>
            </a:r>
            <a:r>
              <a:rPr lang="en-US" sz="2000" dirty="0" smtClean="0"/>
              <a:t> </a:t>
            </a:r>
            <a:r>
              <a:rPr lang="en-US" sz="2000" dirty="0" err="1" smtClean="0"/>
              <a:t>lưới</a:t>
            </a:r>
            <a:r>
              <a:rPr lang="en-US" sz="2000" dirty="0" smtClean="0"/>
              <a:t> </a:t>
            </a:r>
            <a:r>
              <a:rPr lang="en-US" sz="2000" dirty="0" err="1" smtClean="0"/>
              <a:t>này</a:t>
            </a:r>
            <a:r>
              <a:rPr lang="en-US" sz="2000" dirty="0" smtClean="0"/>
              <a:t> </a:t>
            </a:r>
            <a:r>
              <a:rPr lang="en-US" sz="2000" dirty="0" err="1" smtClean="0"/>
              <a:t>là</a:t>
            </a:r>
            <a:r>
              <a:rPr lang="en-US" sz="2000" dirty="0" smtClean="0"/>
              <a:t> </a:t>
            </a:r>
            <a:r>
              <a:rPr lang="en-US" sz="2000" dirty="0" err="1" smtClean="0"/>
              <a:t>khá</a:t>
            </a:r>
            <a:r>
              <a:rPr lang="en-US" sz="2000" dirty="0" smtClean="0"/>
              <a:t> </a:t>
            </a:r>
            <a:r>
              <a:rPr lang="en-US" sz="2000" dirty="0" err="1" smtClean="0"/>
              <a:t>tiện</a:t>
            </a:r>
            <a:r>
              <a:rPr lang="en-US" sz="2000" dirty="0" smtClean="0"/>
              <a:t> </a:t>
            </a:r>
            <a:r>
              <a:rPr lang="en-US" sz="2000" dirty="0" err="1" smtClean="0"/>
              <a:t>lợi</a:t>
            </a:r>
            <a:r>
              <a:rPr lang="en-US" sz="2000" dirty="0" smtClean="0"/>
              <a:t> </a:t>
            </a:r>
            <a:r>
              <a:rPr lang="en-US" sz="2000" dirty="0" err="1" smtClean="0"/>
              <a:t>với</a:t>
            </a:r>
            <a:r>
              <a:rPr lang="en-US" sz="2000" dirty="0" smtClean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đỉnh</a:t>
            </a:r>
            <a:r>
              <a:rPr lang="en-US" sz="2000" dirty="0" smtClean="0"/>
              <a:t> </a:t>
            </a:r>
            <a:r>
              <a:rPr lang="en-US" sz="2000" dirty="0" err="1" smtClean="0"/>
              <a:t>đại</a:t>
            </a:r>
            <a:r>
              <a:rPr lang="en-US" sz="2000" dirty="0" smtClean="0"/>
              <a:t> </a:t>
            </a:r>
            <a:r>
              <a:rPr lang="en-US" sz="2000" dirty="0" err="1" smtClean="0"/>
              <a:t>diện</a:t>
            </a:r>
            <a:r>
              <a:rPr lang="en-US" sz="2000" dirty="0" smtClean="0"/>
              <a:t> </a:t>
            </a:r>
            <a:r>
              <a:rPr lang="en-US" sz="2000" dirty="0" err="1" smtClean="0"/>
              <a:t>cho</a:t>
            </a:r>
            <a:r>
              <a:rPr lang="en-US" sz="2000" dirty="0" smtClean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thiết</a:t>
            </a:r>
            <a:r>
              <a:rPr lang="en-US" sz="2000" dirty="0" smtClean="0"/>
              <a:t> </a:t>
            </a:r>
            <a:r>
              <a:rPr lang="en-US" sz="2000" dirty="0" err="1" smtClean="0"/>
              <a:t>bị</a:t>
            </a:r>
            <a:r>
              <a:rPr lang="en-US" sz="2000" dirty="0" smtClean="0"/>
              <a:t> </a:t>
            </a:r>
            <a:r>
              <a:rPr lang="en-US" sz="2000" dirty="0" err="1" smtClean="0"/>
              <a:t>giao</a:t>
            </a:r>
            <a:r>
              <a:rPr lang="en-US" sz="2000" dirty="0" smtClean="0"/>
              <a:t> </a:t>
            </a:r>
            <a:r>
              <a:rPr lang="en-US" sz="2000" dirty="0" err="1" smtClean="0"/>
              <a:t>tiếp</a:t>
            </a:r>
            <a:r>
              <a:rPr lang="en-US" sz="2000" dirty="0" smtClean="0"/>
              <a:t> </a:t>
            </a:r>
            <a:r>
              <a:rPr lang="en-US" sz="2000" dirty="0" err="1" smtClean="0"/>
              <a:t>và</a:t>
            </a:r>
            <a:r>
              <a:rPr lang="en-US" sz="2000" dirty="0" smtClean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cạnh</a:t>
            </a:r>
            <a:r>
              <a:rPr lang="en-US" sz="2000" dirty="0" smtClean="0"/>
              <a:t> </a:t>
            </a:r>
            <a:r>
              <a:rPr lang="en-US" sz="2000" dirty="0" err="1" smtClean="0"/>
              <a:t>thể</a:t>
            </a:r>
            <a:r>
              <a:rPr lang="en-US" sz="2000" dirty="0" smtClean="0"/>
              <a:t> </a:t>
            </a:r>
            <a:r>
              <a:rPr lang="en-US" sz="2000" dirty="0" err="1" smtClean="0"/>
              <a:t>hiện</a:t>
            </a:r>
            <a:r>
              <a:rPr lang="en-US" sz="2000" dirty="0" smtClean="0"/>
              <a:t> </a:t>
            </a:r>
            <a:r>
              <a:rPr lang="en-US" sz="2000" dirty="0" err="1" smtClean="0"/>
              <a:t>cho</a:t>
            </a:r>
            <a:r>
              <a:rPr lang="en-US" sz="2000" dirty="0" smtClean="0"/>
              <a:t> </a:t>
            </a:r>
            <a:r>
              <a:rPr lang="en-US" sz="2000" dirty="0" err="1" smtClean="0"/>
              <a:t>phương</a:t>
            </a:r>
            <a:r>
              <a:rPr lang="en-US" sz="2000" dirty="0" smtClean="0"/>
              <a:t> </a:t>
            </a:r>
            <a:r>
              <a:rPr lang="en-US" sz="2000" dirty="0" err="1" smtClean="0"/>
              <a:t>thức</a:t>
            </a:r>
            <a:r>
              <a:rPr lang="en-US" sz="2000" dirty="0" smtClean="0"/>
              <a:t> </a:t>
            </a:r>
            <a:r>
              <a:rPr lang="en-US" sz="2000" dirty="0" err="1" smtClean="0"/>
              <a:t>liên</a:t>
            </a:r>
            <a:r>
              <a:rPr lang="en-US" sz="2000" dirty="0" smtClean="0"/>
              <a:t> </a:t>
            </a:r>
            <a:r>
              <a:rPr lang="en-US" sz="2000" dirty="0" err="1" smtClean="0"/>
              <a:t>kết</a:t>
            </a:r>
            <a:r>
              <a:rPr lang="en-US" sz="2000" dirty="0" smtClean="0"/>
              <a:t> </a:t>
            </a:r>
            <a:r>
              <a:rPr lang="en-US" sz="2000" dirty="0" err="1" smtClean="0"/>
              <a:t>giữa</a:t>
            </a:r>
            <a:r>
              <a:rPr lang="en-US" sz="2000" dirty="0" smtClean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thiết</a:t>
            </a:r>
            <a:r>
              <a:rPr lang="en-US" sz="2000" dirty="0" smtClean="0"/>
              <a:t> </a:t>
            </a:r>
            <a:r>
              <a:rPr lang="en-US" sz="2000" dirty="0" err="1" smtClean="0"/>
              <a:t>bị</a:t>
            </a:r>
            <a:r>
              <a:rPr lang="en-US" sz="2000" dirty="0" smtClean="0"/>
              <a:t>  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671512" y="2814758"/>
            <a:ext cx="8015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Loại</a:t>
            </a:r>
            <a:r>
              <a:rPr lang="en-US" sz="2000" dirty="0" smtClean="0"/>
              <a:t> </a:t>
            </a:r>
            <a:r>
              <a:rPr lang="en-US" sz="2000" dirty="0" err="1" smtClean="0"/>
              <a:t>đồ</a:t>
            </a:r>
            <a:r>
              <a:rPr lang="en-US" sz="2000" dirty="0" smtClean="0"/>
              <a:t> </a:t>
            </a:r>
            <a:r>
              <a:rPr lang="en-US" sz="2000" dirty="0" err="1" smtClean="0"/>
              <a:t>thì</a:t>
            </a:r>
            <a:r>
              <a:rPr lang="en-US" sz="2000" dirty="0" smtClean="0"/>
              <a:t> </a:t>
            </a:r>
            <a:r>
              <a:rPr lang="en-US" sz="2000" dirty="0" err="1" smtClean="0"/>
              <a:t>thuộc</a:t>
            </a:r>
            <a:r>
              <a:rPr lang="en-US" sz="2000" dirty="0" smtClean="0"/>
              <a:t> </a:t>
            </a:r>
            <a:r>
              <a:rPr lang="en-US" sz="2000" dirty="0" err="1" smtClean="0"/>
              <a:t>nhóm</a:t>
            </a:r>
            <a:r>
              <a:rPr lang="en-US" sz="2000" dirty="0" smtClean="0"/>
              <a:t> “Communication Networks”</a:t>
            </a:r>
            <a:endParaRPr lang="en-US" sz="2000" dirty="0"/>
          </a:p>
        </p:txBody>
      </p:sp>
      <p:sp>
        <p:nvSpPr>
          <p:cNvPr id="5" name="Rounded Rectangle 4">
            <a:hlinkClick r:id="rId2" action="ppaction://hlinksldjump"/>
          </p:cNvPr>
          <p:cNvSpPr/>
          <p:nvPr/>
        </p:nvSpPr>
        <p:spPr>
          <a:xfrm>
            <a:off x="2562225" y="3461358"/>
            <a:ext cx="4083050" cy="48577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Call Graphs</a:t>
            </a:r>
            <a:endParaRPr lang="en-US" dirty="0"/>
          </a:p>
        </p:txBody>
      </p:sp>
      <p:sp>
        <p:nvSpPr>
          <p:cNvPr id="6" name="Snip Diagonal Corner Rectangle 5">
            <a:hlinkClick r:id="rId3" action="ppaction://hlinksldjump"/>
          </p:cNvPr>
          <p:cNvSpPr/>
          <p:nvPr/>
        </p:nvSpPr>
        <p:spPr>
          <a:xfrm>
            <a:off x="7286625" y="5786438"/>
            <a:ext cx="1614488" cy="528637"/>
          </a:xfrm>
          <a:prstGeom prst="snip2Diag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 err="1" smtClean="0"/>
              <a:t>Về</a:t>
            </a:r>
            <a:r>
              <a:rPr lang="en-US" sz="1500" dirty="0" smtClean="0"/>
              <a:t> </a:t>
            </a:r>
            <a:r>
              <a:rPr lang="en-US" sz="1500" dirty="0" err="1" smtClean="0"/>
              <a:t>trang</a:t>
            </a:r>
            <a:r>
              <a:rPr lang="en-US" sz="1500" dirty="0" smtClean="0"/>
              <a:t> </a:t>
            </a:r>
            <a:r>
              <a:rPr lang="en-US" sz="1500" dirty="0" err="1" smtClean="0"/>
              <a:t>chính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14721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Information Networks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1513" y="1185863"/>
            <a:ext cx="80152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loại</a:t>
            </a:r>
            <a:r>
              <a:rPr lang="en-US" sz="2000" dirty="0" smtClean="0"/>
              <a:t> </a:t>
            </a:r>
            <a:r>
              <a:rPr lang="en-US" sz="2000" dirty="0" err="1" smtClean="0"/>
              <a:t>thông</a:t>
            </a:r>
            <a:r>
              <a:rPr lang="en-US" sz="2000" dirty="0" smtClean="0"/>
              <a:t> tin </a:t>
            </a:r>
            <a:r>
              <a:rPr lang="en-US" sz="2000" dirty="0" err="1" smtClean="0"/>
              <a:t>cùng</a:t>
            </a:r>
            <a:r>
              <a:rPr lang="en-US" sz="2000" dirty="0" smtClean="0"/>
              <a:t> </a:t>
            </a:r>
            <a:r>
              <a:rPr lang="en-US" sz="2000" dirty="0" err="1" smtClean="0"/>
              <a:t>với</a:t>
            </a:r>
            <a:r>
              <a:rPr lang="en-US" sz="2000" dirty="0" smtClean="0"/>
              <a:t> </a:t>
            </a:r>
            <a:r>
              <a:rPr lang="en-US" sz="2000" dirty="0" err="1" smtClean="0"/>
              <a:t>mỗi</a:t>
            </a:r>
            <a:r>
              <a:rPr lang="en-US" sz="2000" dirty="0" smtClean="0"/>
              <a:t> </a:t>
            </a:r>
            <a:r>
              <a:rPr lang="en-US" sz="2000" dirty="0" err="1" smtClean="0"/>
              <a:t>quan</a:t>
            </a:r>
            <a:r>
              <a:rPr lang="en-US" sz="2000" dirty="0" smtClean="0"/>
              <a:t> </a:t>
            </a:r>
            <a:r>
              <a:rPr lang="en-US" sz="2000" dirty="0" err="1" smtClean="0"/>
              <a:t>hệ</a:t>
            </a:r>
            <a:r>
              <a:rPr lang="en-US" sz="2000" dirty="0" smtClean="0"/>
              <a:t> </a:t>
            </a:r>
            <a:r>
              <a:rPr lang="en-US" sz="2000" dirty="0" err="1" smtClean="0"/>
              <a:t>giữa</a:t>
            </a:r>
            <a:r>
              <a:rPr lang="en-US" sz="2000" dirty="0" smtClean="0"/>
              <a:t> </a:t>
            </a:r>
            <a:r>
              <a:rPr lang="en-US" sz="2000" dirty="0" err="1" smtClean="0"/>
              <a:t>chúng</a:t>
            </a:r>
            <a:r>
              <a:rPr lang="en-US" sz="2000" dirty="0" smtClean="0"/>
              <a:t> </a:t>
            </a:r>
            <a:r>
              <a:rPr lang="en-US" sz="2000" dirty="0" err="1" smtClean="0"/>
              <a:t>cũng</a:t>
            </a:r>
            <a:r>
              <a:rPr lang="en-US" sz="2000" dirty="0" smtClean="0"/>
              <a:t> </a:t>
            </a:r>
            <a:r>
              <a:rPr lang="en-US" sz="2000" dirty="0" err="1" smtClean="0"/>
              <a:t>được</a:t>
            </a:r>
            <a:r>
              <a:rPr lang="en-US" sz="2000" dirty="0" smtClean="0"/>
              <a:t> </a:t>
            </a:r>
            <a:r>
              <a:rPr lang="en-US" sz="2000" dirty="0" err="1" smtClean="0"/>
              <a:t>biểu</a:t>
            </a:r>
            <a:r>
              <a:rPr lang="en-US" sz="2000" dirty="0" smtClean="0"/>
              <a:t> </a:t>
            </a:r>
            <a:r>
              <a:rPr lang="en-US" sz="2000" dirty="0" err="1" smtClean="0"/>
              <a:t>thị</a:t>
            </a:r>
            <a:r>
              <a:rPr lang="en-US" sz="2000" dirty="0" smtClean="0"/>
              <a:t> </a:t>
            </a:r>
            <a:r>
              <a:rPr lang="en-US" sz="2000" dirty="0" err="1" smtClean="0"/>
              <a:t>dưới</a:t>
            </a:r>
            <a:r>
              <a:rPr lang="en-US" sz="2000" dirty="0" smtClean="0"/>
              <a:t> </a:t>
            </a:r>
            <a:r>
              <a:rPr lang="en-US" sz="2000" dirty="0" err="1" smtClean="0"/>
              <a:t>dạng</a:t>
            </a:r>
            <a:r>
              <a:rPr lang="en-US" sz="2000" dirty="0" smtClean="0"/>
              <a:t> </a:t>
            </a:r>
            <a:r>
              <a:rPr lang="en-US" sz="2000" dirty="0" err="1" smtClean="0"/>
              <a:t>đồ</a:t>
            </a:r>
            <a:r>
              <a:rPr lang="en-US" sz="2000" dirty="0" smtClean="0"/>
              <a:t> </a:t>
            </a:r>
            <a:r>
              <a:rPr lang="en-US" sz="2000" dirty="0" err="1" smtClean="0"/>
              <a:t>thị</a:t>
            </a:r>
            <a:r>
              <a:rPr lang="en-US" sz="2000" dirty="0" smtClean="0"/>
              <a:t> </a:t>
            </a:r>
            <a:r>
              <a:rPr lang="en-US" sz="2000" dirty="0" err="1" smtClean="0"/>
              <a:t>với</a:t>
            </a:r>
            <a:r>
              <a:rPr lang="en-US" sz="2000" dirty="0" smtClean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thông</a:t>
            </a:r>
            <a:r>
              <a:rPr lang="en-US" sz="2000" dirty="0" smtClean="0"/>
              <a:t> tin </a:t>
            </a:r>
            <a:r>
              <a:rPr lang="en-US" sz="2000" dirty="0" err="1" smtClean="0"/>
              <a:t>được</a:t>
            </a:r>
            <a:r>
              <a:rPr lang="en-US" sz="2000" dirty="0" smtClean="0"/>
              <a:t> </a:t>
            </a:r>
            <a:r>
              <a:rPr lang="en-US" sz="2000" dirty="0" err="1" smtClean="0"/>
              <a:t>đại</a:t>
            </a:r>
            <a:r>
              <a:rPr lang="en-US" sz="2000" dirty="0" smtClean="0"/>
              <a:t> </a:t>
            </a:r>
            <a:r>
              <a:rPr lang="en-US" sz="2000" dirty="0" err="1" smtClean="0"/>
              <a:t>diện</a:t>
            </a:r>
            <a:r>
              <a:rPr lang="en-US" sz="2000" dirty="0" smtClean="0"/>
              <a:t> </a:t>
            </a:r>
            <a:r>
              <a:rPr lang="en-US" sz="2000" dirty="0" err="1" smtClean="0"/>
              <a:t>bởi</a:t>
            </a:r>
            <a:r>
              <a:rPr lang="en-US" sz="2000" dirty="0" smtClean="0"/>
              <a:t> </a:t>
            </a:r>
            <a:r>
              <a:rPr lang="en-US" sz="2000" dirty="0" err="1" smtClean="0"/>
              <a:t>đỉnh</a:t>
            </a:r>
            <a:r>
              <a:rPr lang="en-US" sz="2000" dirty="0" smtClean="0"/>
              <a:t> </a:t>
            </a:r>
            <a:r>
              <a:rPr lang="en-US" sz="2000" dirty="0" err="1" smtClean="0"/>
              <a:t>và</a:t>
            </a:r>
            <a:r>
              <a:rPr lang="en-US" sz="2000" dirty="0" smtClean="0"/>
              <a:t> </a:t>
            </a:r>
            <a:r>
              <a:rPr lang="en-US" sz="2000" dirty="0" err="1" smtClean="0"/>
              <a:t>cạnh</a:t>
            </a:r>
            <a:r>
              <a:rPr lang="en-US" sz="2000" dirty="0" smtClean="0"/>
              <a:t> </a:t>
            </a:r>
            <a:r>
              <a:rPr lang="en-US" sz="2000" dirty="0" err="1" smtClean="0"/>
              <a:t>sẽ</a:t>
            </a:r>
            <a:r>
              <a:rPr lang="en-US" sz="2000" dirty="0" smtClean="0"/>
              <a:t> </a:t>
            </a:r>
            <a:r>
              <a:rPr lang="en-US" sz="2000" dirty="0" err="1" smtClean="0"/>
              <a:t>làm</a:t>
            </a:r>
            <a:r>
              <a:rPr lang="en-US" sz="2000" dirty="0" smtClean="0"/>
              <a:t> </a:t>
            </a:r>
            <a:r>
              <a:rPr lang="en-US" sz="2000" dirty="0" err="1" smtClean="0"/>
              <a:t>nhiệm</a:t>
            </a:r>
            <a:r>
              <a:rPr lang="en-US" sz="2000" dirty="0" smtClean="0"/>
              <a:t> </a:t>
            </a:r>
            <a:r>
              <a:rPr lang="en-US" sz="2000" dirty="0" err="1" smtClean="0"/>
              <a:t>vụ</a:t>
            </a:r>
            <a:r>
              <a:rPr lang="en-US" sz="2000" dirty="0" smtClean="0"/>
              <a:t> </a:t>
            </a:r>
            <a:r>
              <a:rPr lang="en-US" sz="2000" dirty="0" err="1" smtClean="0"/>
              <a:t>biểu</a:t>
            </a:r>
            <a:r>
              <a:rPr lang="en-US" sz="2000" dirty="0" smtClean="0"/>
              <a:t> </a:t>
            </a:r>
            <a:r>
              <a:rPr lang="en-US" sz="2000" dirty="0" err="1" smtClean="0"/>
              <a:t>thị</a:t>
            </a:r>
            <a:r>
              <a:rPr lang="en-US" sz="2000" dirty="0" smtClean="0"/>
              <a:t> </a:t>
            </a:r>
            <a:r>
              <a:rPr lang="en-US" sz="2000" dirty="0" err="1" smtClean="0"/>
              <a:t>mối</a:t>
            </a:r>
            <a:r>
              <a:rPr lang="en-US" sz="2000" dirty="0" smtClean="0"/>
              <a:t> </a:t>
            </a:r>
            <a:r>
              <a:rPr lang="en-US" sz="2000" dirty="0" err="1" smtClean="0"/>
              <a:t>quan</a:t>
            </a:r>
            <a:r>
              <a:rPr lang="en-US" sz="2000" dirty="0" smtClean="0"/>
              <a:t> </a:t>
            </a:r>
            <a:r>
              <a:rPr lang="en-US" sz="2000" dirty="0" err="1" smtClean="0"/>
              <a:t>hệ</a:t>
            </a:r>
            <a:r>
              <a:rPr lang="en-US" sz="2000" dirty="0" smtClean="0"/>
              <a:t>.</a:t>
            </a:r>
          </a:p>
          <a:p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loại</a:t>
            </a:r>
            <a:r>
              <a:rPr lang="en-US" sz="2000" dirty="0" smtClean="0"/>
              <a:t> </a:t>
            </a:r>
            <a:r>
              <a:rPr lang="en-US" sz="2000" dirty="0" err="1" smtClean="0"/>
              <a:t>đồ</a:t>
            </a:r>
            <a:r>
              <a:rPr lang="en-US" sz="2000" dirty="0" smtClean="0"/>
              <a:t> </a:t>
            </a:r>
            <a:r>
              <a:rPr lang="en-US" sz="2000" dirty="0" err="1" smtClean="0"/>
              <a:t>thị</a:t>
            </a:r>
            <a:r>
              <a:rPr lang="en-US" sz="2000" dirty="0" smtClean="0"/>
              <a:t> </a:t>
            </a:r>
            <a:r>
              <a:rPr lang="en-US" sz="2000" dirty="0" err="1" smtClean="0"/>
              <a:t>thuộc</a:t>
            </a:r>
            <a:r>
              <a:rPr lang="en-US" sz="2000" dirty="0" smtClean="0"/>
              <a:t> </a:t>
            </a:r>
            <a:r>
              <a:rPr lang="en-US" sz="2000" dirty="0" err="1" smtClean="0"/>
              <a:t>nhóm</a:t>
            </a:r>
            <a:r>
              <a:rPr lang="en-US" sz="2000" dirty="0" smtClean="0"/>
              <a:t> “Information Networks”:</a:t>
            </a:r>
            <a:endParaRPr lang="en-US" sz="2000" dirty="0"/>
          </a:p>
        </p:txBody>
      </p:sp>
      <p:sp>
        <p:nvSpPr>
          <p:cNvPr id="5" name="Rounded Rectangle 4">
            <a:hlinkClick r:id="rId2" action="ppaction://hlinksldjump"/>
          </p:cNvPr>
          <p:cNvSpPr/>
          <p:nvPr/>
        </p:nvSpPr>
        <p:spPr>
          <a:xfrm>
            <a:off x="2562225" y="2975583"/>
            <a:ext cx="4083050" cy="48577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Graphs</a:t>
            </a:r>
            <a:endParaRPr lang="en-US" dirty="0"/>
          </a:p>
        </p:txBody>
      </p:sp>
      <p:sp>
        <p:nvSpPr>
          <p:cNvPr id="6" name="Rounded Rectangle 5">
            <a:hlinkClick r:id="rId3" action="ppaction://hlinksldjump"/>
          </p:cNvPr>
          <p:cNvSpPr/>
          <p:nvPr/>
        </p:nvSpPr>
        <p:spPr>
          <a:xfrm>
            <a:off x="2562225" y="3927639"/>
            <a:ext cx="4083050" cy="48577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Citation Graphs</a:t>
            </a:r>
            <a:endParaRPr lang="en-US" dirty="0"/>
          </a:p>
        </p:txBody>
      </p:sp>
      <p:sp>
        <p:nvSpPr>
          <p:cNvPr id="7" name="Snip Diagonal Corner Rectangle 6">
            <a:hlinkClick r:id="rId4" action="ppaction://hlinksldjump"/>
          </p:cNvPr>
          <p:cNvSpPr/>
          <p:nvPr/>
        </p:nvSpPr>
        <p:spPr>
          <a:xfrm>
            <a:off x="7286625" y="5786438"/>
            <a:ext cx="1614488" cy="528637"/>
          </a:xfrm>
          <a:prstGeom prst="snip2Diag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 err="1" smtClean="0"/>
              <a:t>Về</a:t>
            </a:r>
            <a:r>
              <a:rPr lang="en-US" sz="1500" dirty="0" smtClean="0"/>
              <a:t> </a:t>
            </a:r>
            <a:r>
              <a:rPr lang="en-US" sz="1500" dirty="0" err="1" smtClean="0"/>
              <a:t>trang</a:t>
            </a:r>
            <a:r>
              <a:rPr lang="en-US" sz="1500" dirty="0" smtClean="0"/>
              <a:t> </a:t>
            </a:r>
            <a:r>
              <a:rPr lang="en-US" sz="1500" dirty="0" err="1" smtClean="0"/>
              <a:t>chính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75672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</a:rPr>
              <a:t>Sofware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Design Applications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1513" y="1638815"/>
            <a:ext cx="8015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Đồ</a:t>
            </a:r>
            <a:r>
              <a:rPr lang="en-US" sz="2000" dirty="0" smtClean="0"/>
              <a:t> </a:t>
            </a:r>
            <a:r>
              <a:rPr lang="en-US" sz="2000" dirty="0" err="1" smtClean="0"/>
              <a:t>thị</a:t>
            </a:r>
            <a:r>
              <a:rPr lang="en-US" sz="2000" dirty="0" smtClean="0"/>
              <a:t> </a:t>
            </a:r>
            <a:r>
              <a:rPr lang="en-US" sz="2000" dirty="0" err="1" smtClean="0"/>
              <a:t>là</a:t>
            </a:r>
            <a:r>
              <a:rPr lang="en-US" sz="2000" dirty="0" smtClean="0"/>
              <a:t> </a:t>
            </a:r>
            <a:r>
              <a:rPr lang="en-US" sz="2000" dirty="0" err="1" smtClean="0"/>
              <a:t>một</a:t>
            </a:r>
            <a:r>
              <a:rPr lang="en-US" sz="2000" dirty="0" smtClean="0"/>
              <a:t> </a:t>
            </a:r>
            <a:r>
              <a:rPr lang="en-US" sz="2000" dirty="0" err="1" smtClean="0"/>
              <a:t>công</a:t>
            </a:r>
            <a:r>
              <a:rPr lang="en-US" sz="2000" dirty="0" smtClean="0"/>
              <a:t> </a:t>
            </a:r>
            <a:r>
              <a:rPr lang="en-US" sz="2000" dirty="0" err="1" smtClean="0"/>
              <a:t>cụ</a:t>
            </a:r>
            <a:r>
              <a:rPr lang="en-US" sz="2000" dirty="0" smtClean="0"/>
              <a:t> </a:t>
            </a:r>
            <a:r>
              <a:rPr lang="en-US" sz="2000" dirty="0" err="1" smtClean="0"/>
              <a:t>rất</a:t>
            </a:r>
            <a:r>
              <a:rPr lang="en-US" sz="2000" dirty="0" smtClean="0"/>
              <a:t> </a:t>
            </a:r>
            <a:r>
              <a:rPr lang="en-US" sz="2000" dirty="0" err="1" smtClean="0"/>
              <a:t>hữu</a:t>
            </a:r>
            <a:r>
              <a:rPr lang="en-US" sz="2000" dirty="0" smtClean="0"/>
              <a:t> </a:t>
            </a:r>
            <a:r>
              <a:rPr lang="en-US" sz="2000" dirty="0" err="1" smtClean="0"/>
              <a:t>ích</a:t>
            </a:r>
            <a:r>
              <a:rPr lang="en-US" sz="2000" dirty="0"/>
              <a:t> </a:t>
            </a:r>
            <a:r>
              <a:rPr lang="en-US" sz="2000" dirty="0" err="1" smtClean="0"/>
              <a:t>trong</a:t>
            </a:r>
            <a:r>
              <a:rPr lang="en-US" sz="2000" dirty="0" smtClean="0"/>
              <a:t> </a:t>
            </a:r>
            <a:r>
              <a:rPr lang="en-US" sz="2000" dirty="0" err="1" smtClean="0"/>
              <a:t>việc</a:t>
            </a:r>
            <a:r>
              <a:rPr lang="en-US" sz="2000" dirty="0" smtClean="0"/>
              <a:t> </a:t>
            </a:r>
            <a:r>
              <a:rPr lang="en-US" sz="2000" dirty="0" err="1" smtClean="0"/>
              <a:t>thiết</a:t>
            </a:r>
            <a:r>
              <a:rPr lang="en-US" sz="2000" dirty="0" smtClean="0"/>
              <a:t> </a:t>
            </a:r>
            <a:r>
              <a:rPr lang="en-US" sz="2000" dirty="0" err="1" smtClean="0"/>
              <a:t>kế</a:t>
            </a:r>
            <a:r>
              <a:rPr lang="en-US" sz="2000" dirty="0" smtClean="0"/>
              <a:t> </a:t>
            </a:r>
            <a:r>
              <a:rPr lang="en-US" sz="2000" dirty="0" err="1" smtClean="0"/>
              <a:t>ứng</a:t>
            </a:r>
            <a:r>
              <a:rPr lang="en-US" sz="2000" dirty="0" smtClean="0"/>
              <a:t> </a:t>
            </a:r>
            <a:r>
              <a:rPr lang="en-US" sz="2000" dirty="0" err="1" smtClean="0"/>
              <a:t>dụng</a:t>
            </a:r>
            <a:r>
              <a:rPr lang="en-US" sz="2000" dirty="0" smtClean="0"/>
              <a:t> </a:t>
            </a:r>
            <a:r>
              <a:rPr lang="en-US" sz="2000" dirty="0" err="1" smtClean="0"/>
              <a:t>với</a:t>
            </a:r>
            <a:r>
              <a:rPr lang="en-US" sz="2000" dirty="0" smtClean="0"/>
              <a:t> 2 </a:t>
            </a:r>
            <a:r>
              <a:rPr lang="en-US" sz="2000" dirty="0" err="1" smtClean="0"/>
              <a:t>loại</a:t>
            </a:r>
            <a:r>
              <a:rPr lang="en-US" sz="2000" dirty="0" smtClean="0"/>
              <a:t> </a:t>
            </a:r>
            <a:r>
              <a:rPr lang="en-US" sz="2000" dirty="0" err="1" smtClean="0"/>
              <a:t>đồ</a:t>
            </a:r>
            <a:r>
              <a:rPr lang="en-US" sz="2000" dirty="0" smtClean="0"/>
              <a:t> </a:t>
            </a:r>
            <a:r>
              <a:rPr lang="en-US" sz="2000" dirty="0" err="1" smtClean="0"/>
              <a:t>thị</a:t>
            </a:r>
            <a:r>
              <a:rPr lang="en-US" sz="2000" dirty="0" smtClean="0"/>
              <a:t> </a:t>
            </a:r>
            <a:r>
              <a:rPr lang="en-US" sz="2000" dirty="0" err="1" smtClean="0"/>
              <a:t>được</a:t>
            </a:r>
            <a:r>
              <a:rPr lang="en-US" sz="2000" dirty="0" smtClean="0"/>
              <a:t> </a:t>
            </a:r>
            <a:r>
              <a:rPr lang="en-US" sz="2000" dirty="0" err="1" smtClean="0"/>
              <a:t>liệt</a:t>
            </a:r>
            <a:r>
              <a:rPr lang="en-US" sz="2000" dirty="0" smtClean="0"/>
              <a:t> </a:t>
            </a:r>
            <a:r>
              <a:rPr lang="en-US" sz="2000" dirty="0" err="1" smtClean="0"/>
              <a:t>kê</a:t>
            </a:r>
            <a:r>
              <a:rPr lang="en-US" sz="2000" dirty="0" smtClean="0"/>
              <a:t> </a:t>
            </a:r>
            <a:r>
              <a:rPr lang="en-US" sz="2000" dirty="0" err="1" smtClean="0"/>
              <a:t>dưới</a:t>
            </a:r>
            <a:r>
              <a:rPr lang="en-US" sz="2000" dirty="0" smtClean="0"/>
              <a:t> </a:t>
            </a:r>
            <a:r>
              <a:rPr lang="en-US" sz="2000" dirty="0" err="1" smtClean="0"/>
              <a:t>đây</a:t>
            </a:r>
            <a:r>
              <a:rPr lang="en-US" sz="2000" dirty="0" smtClean="0"/>
              <a:t> </a:t>
            </a:r>
            <a:r>
              <a:rPr lang="en-US" sz="2000" dirty="0" err="1" smtClean="0"/>
              <a:t>sẽ</a:t>
            </a:r>
            <a:r>
              <a:rPr lang="en-US" sz="2000" dirty="0" smtClean="0"/>
              <a:t> </a:t>
            </a:r>
            <a:r>
              <a:rPr lang="en-US" sz="2000" dirty="0" err="1" smtClean="0"/>
              <a:t>giúp</a:t>
            </a:r>
            <a:r>
              <a:rPr lang="en-US" sz="2000" dirty="0" smtClean="0"/>
              <a:t> </a:t>
            </a:r>
            <a:r>
              <a:rPr lang="en-US" sz="2000" dirty="0" err="1" smtClean="0"/>
              <a:t>bạn</a:t>
            </a:r>
            <a:r>
              <a:rPr lang="en-US" sz="2000" dirty="0" smtClean="0"/>
              <a:t> </a:t>
            </a:r>
            <a:r>
              <a:rPr lang="en-US" sz="2000" dirty="0" err="1" smtClean="0"/>
              <a:t>hiểu</a:t>
            </a:r>
            <a:r>
              <a:rPr lang="en-US" sz="2000" dirty="0" smtClean="0"/>
              <a:t> </a:t>
            </a:r>
            <a:r>
              <a:rPr lang="en-US" sz="2000" dirty="0" err="1" smtClean="0"/>
              <a:t>rõ</a:t>
            </a:r>
            <a:r>
              <a:rPr lang="en-US" sz="2000" dirty="0" smtClean="0"/>
              <a:t> </a:t>
            </a:r>
            <a:r>
              <a:rPr lang="en-US" sz="2000" dirty="0" err="1" smtClean="0"/>
              <a:t>hơn</a:t>
            </a:r>
            <a:r>
              <a:rPr lang="en-US" sz="2000" dirty="0" smtClean="0"/>
              <a:t> </a:t>
            </a:r>
            <a:r>
              <a:rPr lang="en-US" sz="2000" dirty="0" err="1" smtClean="0"/>
              <a:t>về</a:t>
            </a:r>
            <a:r>
              <a:rPr lang="en-US" sz="2000" dirty="0"/>
              <a:t> </a:t>
            </a:r>
            <a:r>
              <a:rPr lang="en-US" sz="2000" dirty="0" err="1" smtClean="0"/>
              <a:t>điều</a:t>
            </a:r>
            <a:r>
              <a:rPr lang="en-US" sz="2000" dirty="0" smtClean="0"/>
              <a:t> </a:t>
            </a:r>
            <a:r>
              <a:rPr lang="en-US" sz="2000" dirty="0" err="1" smtClean="0"/>
              <a:t>này</a:t>
            </a:r>
            <a:r>
              <a:rPr lang="en-US" sz="2000" dirty="0" smtClean="0"/>
              <a:t>:</a:t>
            </a:r>
          </a:p>
        </p:txBody>
      </p:sp>
      <p:sp>
        <p:nvSpPr>
          <p:cNvPr id="4" name="Rounded Rectangle 3">
            <a:hlinkClick r:id="rId2" action="ppaction://hlinksldjump"/>
          </p:cNvPr>
          <p:cNvSpPr/>
          <p:nvPr/>
        </p:nvSpPr>
        <p:spPr>
          <a:xfrm>
            <a:off x="2562225" y="2975583"/>
            <a:ext cx="4083050" cy="48577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Module Dependency Graphs</a:t>
            </a:r>
            <a:endParaRPr lang="en-US" dirty="0"/>
          </a:p>
        </p:txBody>
      </p:sp>
      <p:sp>
        <p:nvSpPr>
          <p:cNvPr id="5" name="Rounded Rectangle 4">
            <a:hlinkClick r:id="rId3" action="ppaction://hlinksldjump"/>
          </p:cNvPr>
          <p:cNvSpPr/>
          <p:nvPr/>
        </p:nvSpPr>
        <p:spPr>
          <a:xfrm>
            <a:off x="2562225" y="3885220"/>
            <a:ext cx="4083050" cy="48577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     Precedence Graphs and 		      Concurrent Processing</a:t>
            </a:r>
            <a:endParaRPr lang="en-US" dirty="0"/>
          </a:p>
        </p:txBody>
      </p:sp>
      <p:sp>
        <p:nvSpPr>
          <p:cNvPr id="6" name="Snip Diagonal Corner Rectangle 5">
            <a:hlinkClick r:id="rId4" action="ppaction://hlinksldjump"/>
          </p:cNvPr>
          <p:cNvSpPr/>
          <p:nvPr/>
        </p:nvSpPr>
        <p:spPr>
          <a:xfrm>
            <a:off x="7286625" y="5786438"/>
            <a:ext cx="1614488" cy="528637"/>
          </a:xfrm>
          <a:prstGeom prst="snip2Diag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 err="1" smtClean="0"/>
              <a:t>Về</a:t>
            </a:r>
            <a:r>
              <a:rPr lang="en-US" sz="1500" dirty="0" smtClean="0"/>
              <a:t> </a:t>
            </a:r>
            <a:r>
              <a:rPr lang="en-US" sz="1500" dirty="0" err="1" smtClean="0"/>
              <a:t>trang</a:t>
            </a:r>
            <a:r>
              <a:rPr lang="en-US" sz="1500" dirty="0" smtClean="0"/>
              <a:t> </a:t>
            </a:r>
            <a:r>
              <a:rPr lang="en-US" sz="1500" dirty="0" err="1" smtClean="0"/>
              <a:t>chính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37249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Transportation Networks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1513" y="1291535"/>
            <a:ext cx="80152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Chúng</a:t>
            </a:r>
            <a:r>
              <a:rPr lang="en-US" sz="2000" dirty="0" smtClean="0"/>
              <a:t> ta </a:t>
            </a:r>
            <a:r>
              <a:rPr lang="en-US" sz="2000" dirty="0" err="1" smtClean="0"/>
              <a:t>có</a:t>
            </a:r>
            <a:r>
              <a:rPr lang="en-US" sz="2000" dirty="0" smtClean="0"/>
              <a:t> </a:t>
            </a:r>
            <a:r>
              <a:rPr lang="en-US" sz="2000" dirty="0" err="1" smtClean="0"/>
              <a:t>thể</a:t>
            </a:r>
            <a:r>
              <a:rPr lang="en-US" sz="2000" dirty="0" smtClean="0"/>
              <a:t> </a:t>
            </a:r>
            <a:r>
              <a:rPr lang="en-US" sz="2000" dirty="0" err="1" smtClean="0"/>
              <a:t>sử</a:t>
            </a:r>
            <a:r>
              <a:rPr lang="en-US" sz="2000" dirty="0" smtClean="0"/>
              <a:t> </a:t>
            </a:r>
            <a:r>
              <a:rPr lang="en-US" sz="2000" dirty="0" err="1" smtClean="0"/>
              <a:t>dụng</a:t>
            </a:r>
            <a:r>
              <a:rPr lang="en-US" sz="2000" dirty="0" smtClean="0"/>
              <a:t> </a:t>
            </a:r>
            <a:r>
              <a:rPr lang="en-US" sz="2000" dirty="0" err="1" smtClean="0"/>
              <a:t>đồ</a:t>
            </a:r>
            <a:r>
              <a:rPr lang="en-US" sz="2000" dirty="0" smtClean="0"/>
              <a:t> </a:t>
            </a:r>
            <a:r>
              <a:rPr lang="en-US" sz="2000" dirty="0" err="1" smtClean="0"/>
              <a:t>thị</a:t>
            </a:r>
            <a:r>
              <a:rPr lang="en-US" sz="2000" dirty="0" smtClean="0"/>
              <a:t> </a:t>
            </a:r>
            <a:r>
              <a:rPr lang="en-US" sz="2000" dirty="0" err="1" smtClean="0"/>
              <a:t>để</a:t>
            </a:r>
            <a:r>
              <a:rPr lang="en-US" sz="2000" dirty="0" smtClean="0"/>
              <a:t> </a:t>
            </a:r>
            <a:r>
              <a:rPr lang="en-US" sz="2000" dirty="0" err="1" smtClean="0"/>
              <a:t>mô</a:t>
            </a:r>
            <a:r>
              <a:rPr lang="en-US" sz="2000" dirty="0" smtClean="0"/>
              <a:t> </a:t>
            </a:r>
            <a:r>
              <a:rPr lang="en-US" sz="2000" dirty="0" err="1" smtClean="0"/>
              <a:t>hình</a:t>
            </a:r>
            <a:r>
              <a:rPr lang="en-US" sz="2000" dirty="0" smtClean="0"/>
              <a:t> </a:t>
            </a:r>
            <a:r>
              <a:rPr lang="en-US" sz="2000" dirty="0" err="1" smtClean="0"/>
              <a:t>hóa</a:t>
            </a:r>
            <a:r>
              <a:rPr lang="en-US" sz="2000" dirty="0" smtClean="0"/>
              <a:t> </a:t>
            </a:r>
            <a:r>
              <a:rPr lang="en-US" sz="2000" dirty="0" err="1" smtClean="0"/>
              <a:t>rất</a:t>
            </a:r>
            <a:r>
              <a:rPr lang="en-US" sz="2000" dirty="0" smtClean="0"/>
              <a:t> </a:t>
            </a:r>
            <a:r>
              <a:rPr lang="en-US" sz="2000" dirty="0" err="1" smtClean="0"/>
              <a:t>nhiều</a:t>
            </a:r>
            <a:r>
              <a:rPr lang="en-US" sz="2000" dirty="0" smtClean="0"/>
              <a:t> </a:t>
            </a:r>
            <a:r>
              <a:rPr lang="en-US" sz="2000" dirty="0" err="1" smtClean="0"/>
              <a:t>loại</a:t>
            </a:r>
            <a:r>
              <a:rPr lang="en-US" sz="2000" dirty="0" smtClean="0"/>
              <a:t> </a:t>
            </a:r>
            <a:r>
              <a:rPr lang="en-US" sz="2000" dirty="0" err="1" smtClean="0"/>
              <a:t>hình</a:t>
            </a:r>
            <a:r>
              <a:rPr lang="en-US" sz="2000" dirty="0" smtClean="0"/>
              <a:t> di </a:t>
            </a:r>
            <a:r>
              <a:rPr lang="en-US" sz="2000" dirty="0" err="1" smtClean="0"/>
              <a:t>chuyển</a:t>
            </a:r>
            <a:r>
              <a:rPr lang="en-US" sz="2000" dirty="0" smtClean="0"/>
              <a:t> </a:t>
            </a:r>
            <a:r>
              <a:rPr lang="en-US" sz="2000" dirty="0" err="1" smtClean="0"/>
              <a:t>hiện</a:t>
            </a:r>
            <a:r>
              <a:rPr lang="en-US" sz="2000" dirty="0" smtClean="0"/>
              <a:t> nay, </a:t>
            </a:r>
            <a:r>
              <a:rPr lang="en-US" sz="2000" dirty="0" err="1" smtClean="0"/>
              <a:t>có</a:t>
            </a:r>
            <a:r>
              <a:rPr lang="en-US" sz="2000" dirty="0" smtClean="0"/>
              <a:t> </a:t>
            </a:r>
            <a:r>
              <a:rPr lang="en-US" sz="2000" dirty="0" err="1" smtClean="0"/>
              <a:t>thể</a:t>
            </a:r>
            <a:r>
              <a:rPr lang="en-US" sz="2000" dirty="0" smtClean="0"/>
              <a:t> </a:t>
            </a:r>
            <a:r>
              <a:rPr lang="en-US" sz="2000" dirty="0" err="1" smtClean="0"/>
              <a:t>kể</a:t>
            </a:r>
            <a:r>
              <a:rPr lang="en-US" sz="2000" dirty="0" smtClean="0"/>
              <a:t> </a:t>
            </a:r>
            <a:r>
              <a:rPr lang="en-US" sz="2000" dirty="0" err="1" smtClean="0"/>
              <a:t>đến</a:t>
            </a:r>
            <a:r>
              <a:rPr lang="en-US" sz="2000" dirty="0" smtClean="0"/>
              <a:t> </a:t>
            </a:r>
            <a:r>
              <a:rPr lang="en-US" sz="2000" dirty="0" err="1" smtClean="0"/>
              <a:t>như</a:t>
            </a:r>
            <a:r>
              <a:rPr lang="en-US" sz="2000" dirty="0" smtClean="0"/>
              <a:t> </a:t>
            </a:r>
            <a:r>
              <a:rPr lang="en-US" sz="2000" dirty="0" err="1" smtClean="0"/>
              <a:t>là</a:t>
            </a:r>
            <a:r>
              <a:rPr lang="en-US" sz="2000" dirty="0" smtClean="0"/>
              <a:t>: </a:t>
            </a:r>
            <a:r>
              <a:rPr lang="en-US" sz="2000" dirty="0" err="1" smtClean="0"/>
              <a:t>đường</a:t>
            </a:r>
            <a:r>
              <a:rPr lang="en-US" sz="2000" dirty="0" smtClean="0"/>
              <a:t> </a:t>
            </a:r>
            <a:r>
              <a:rPr lang="en-US" sz="2000" dirty="0" err="1" smtClean="0"/>
              <a:t>bộ</a:t>
            </a:r>
            <a:r>
              <a:rPr lang="en-US" sz="2000" dirty="0" smtClean="0"/>
              <a:t>, </a:t>
            </a:r>
            <a:r>
              <a:rPr lang="en-US" sz="2000" dirty="0" err="1" smtClean="0"/>
              <a:t>đường</a:t>
            </a:r>
            <a:r>
              <a:rPr lang="en-US" sz="2000" dirty="0" smtClean="0"/>
              <a:t> </a:t>
            </a:r>
            <a:r>
              <a:rPr lang="en-US" sz="2000" dirty="0" err="1" smtClean="0"/>
              <a:t>hàng</a:t>
            </a:r>
            <a:r>
              <a:rPr lang="en-US" sz="2000" dirty="0" smtClean="0"/>
              <a:t> </a:t>
            </a:r>
            <a:r>
              <a:rPr lang="en-US" sz="2000" dirty="0" err="1" smtClean="0"/>
              <a:t>không</a:t>
            </a:r>
            <a:r>
              <a:rPr lang="en-US" sz="2000" dirty="0" smtClean="0"/>
              <a:t>, </a:t>
            </a:r>
            <a:r>
              <a:rPr lang="en-US" sz="2000" dirty="0" err="1" smtClean="0"/>
              <a:t>đường</a:t>
            </a:r>
            <a:r>
              <a:rPr lang="en-US" sz="2000" dirty="0" smtClean="0"/>
              <a:t> </a:t>
            </a:r>
            <a:r>
              <a:rPr lang="en-US" sz="2000" dirty="0" err="1" smtClean="0"/>
              <a:t>sắt</a:t>
            </a:r>
            <a:r>
              <a:rPr lang="en-US" sz="2000" dirty="0" smtClean="0"/>
              <a:t> </a:t>
            </a:r>
            <a:r>
              <a:rPr lang="en-US" sz="2000" dirty="0" err="1" smtClean="0"/>
              <a:t>hoặc</a:t>
            </a:r>
            <a:r>
              <a:rPr lang="en-US" sz="2000" dirty="0" smtClean="0"/>
              <a:t> </a:t>
            </a:r>
            <a:r>
              <a:rPr lang="en-US" sz="2000" dirty="0" err="1" smtClean="0"/>
              <a:t>có</a:t>
            </a:r>
            <a:r>
              <a:rPr lang="en-US" sz="2000" dirty="0" smtClean="0"/>
              <a:t> </a:t>
            </a:r>
            <a:r>
              <a:rPr lang="en-US" sz="2000" dirty="0" err="1" smtClean="0"/>
              <a:t>thể</a:t>
            </a:r>
            <a:r>
              <a:rPr lang="en-US" sz="2000" dirty="0" smtClean="0"/>
              <a:t> </a:t>
            </a:r>
            <a:r>
              <a:rPr lang="en-US" sz="2000" dirty="0" err="1" smtClean="0"/>
              <a:t>là</a:t>
            </a:r>
            <a:r>
              <a:rPr lang="en-US" sz="2000" dirty="0" smtClean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tuyến</a:t>
            </a:r>
            <a:r>
              <a:rPr lang="en-US" sz="2000" dirty="0" smtClean="0"/>
              <a:t> </a:t>
            </a:r>
            <a:r>
              <a:rPr lang="en-US" sz="2000" dirty="0" err="1" smtClean="0"/>
              <a:t>đường</a:t>
            </a:r>
            <a:r>
              <a:rPr lang="en-US" sz="2000" dirty="0" smtClean="0"/>
              <a:t> </a:t>
            </a:r>
            <a:r>
              <a:rPr lang="en-US" sz="2000" dirty="0" err="1" smtClean="0"/>
              <a:t>vận</a:t>
            </a:r>
            <a:r>
              <a:rPr lang="en-US" sz="2000" dirty="0" smtClean="0"/>
              <a:t> </a:t>
            </a:r>
            <a:r>
              <a:rPr lang="en-US" sz="2000" dirty="0" err="1" smtClean="0"/>
              <a:t>chuyển</a:t>
            </a:r>
            <a:r>
              <a:rPr lang="en-US" sz="2000" dirty="0" smtClean="0"/>
              <a:t> </a:t>
            </a:r>
            <a:r>
              <a:rPr lang="en-US" sz="2000" dirty="0" err="1" smtClean="0"/>
              <a:t>hàng</a:t>
            </a:r>
            <a:r>
              <a:rPr lang="en-US" sz="2000" dirty="0" smtClean="0"/>
              <a:t> </a:t>
            </a:r>
            <a:r>
              <a:rPr lang="en-US" sz="2000" dirty="0" err="1" smtClean="0"/>
              <a:t>hóa</a:t>
            </a:r>
            <a:r>
              <a:rPr lang="en-US" sz="2000" dirty="0" smtClean="0"/>
              <a:t>.</a:t>
            </a:r>
          </a:p>
          <a:p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loại</a:t>
            </a:r>
            <a:r>
              <a:rPr lang="en-US" sz="2000" dirty="0" smtClean="0"/>
              <a:t> </a:t>
            </a:r>
            <a:r>
              <a:rPr lang="en-US" sz="2000" dirty="0" err="1" smtClean="0"/>
              <a:t>đồ</a:t>
            </a:r>
            <a:r>
              <a:rPr lang="en-US" sz="2000" dirty="0" smtClean="0"/>
              <a:t> </a:t>
            </a:r>
            <a:r>
              <a:rPr lang="en-US" sz="2000" dirty="0" err="1" smtClean="0"/>
              <a:t>thị</a:t>
            </a:r>
            <a:r>
              <a:rPr lang="en-US" sz="2000" dirty="0" smtClean="0"/>
              <a:t> </a:t>
            </a:r>
            <a:r>
              <a:rPr lang="en-US" sz="2000" dirty="0" err="1" smtClean="0"/>
              <a:t>thuộc</a:t>
            </a:r>
            <a:r>
              <a:rPr lang="en-US" sz="2000" dirty="0" smtClean="0"/>
              <a:t> </a:t>
            </a:r>
            <a:r>
              <a:rPr lang="en-US" sz="2000" dirty="0" err="1" smtClean="0"/>
              <a:t>nhóm</a:t>
            </a:r>
            <a:r>
              <a:rPr lang="en-US" sz="2000" dirty="0" smtClean="0"/>
              <a:t> “Transportation Networks”:</a:t>
            </a:r>
          </a:p>
        </p:txBody>
      </p:sp>
      <p:sp>
        <p:nvSpPr>
          <p:cNvPr id="4" name="Rounded Rectangle 3">
            <a:hlinkClick r:id="rId2" action="ppaction://hlinksldjump"/>
          </p:cNvPr>
          <p:cNvSpPr/>
          <p:nvPr/>
        </p:nvSpPr>
        <p:spPr>
          <a:xfrm>
            <a:off x="2562225" y="3348247"/>
            <a:ext cx="4083050" cy="48577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Airline Routes</a:t>
            </a:r>
            <a:endParaRPr lang="en-US" dirty="0"/>
          </a:p>
        </p:txBody>
      </p:sp>
      <p:sp>
        <p:nvSpPr>
          <p:cNvPr id="5" name="Rounded Rectangle 4">
            <a:hlinkClick r:id="rId3" action="ppaction://hlinksldjump"/>
          </p:cNvPr>
          <p:cNvSpPr/>
          <p:nvPr/>
        </p:nvSpPr>
        <p:spPr>
          <a:xfrm>
            <a:off x="2562225" y="4220015"/>
            <a:ext cx="4083050" cy="48577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Road Networks</a:t>
            </a:r>
            <a:endParaRPr lang="en-US" dirty="0"/>
          </a:p>
        </p:txBody>
      </p:sp>
      <p:sp>
        <p:nvSpPr>
          <p:cNvPr id="6" name="Snip Diagonal Corner Rectangle 5">
            <a:hlinkClick r:id="rId4" action="ppaction://hlinksldjump"/>
          </p:cNvPr>
          <p:cNvSpPr/>
          <p:nvPr/>
        </p:nvSpPr>
        <p:spPr>
          <a:xfrm>
            <a:off x="7286625" y="5786438"/>
            <a:ext cx="1614488" cy="528637"/>
          </a:xfrm>
          <a:prstGeom prst="snip2Diag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 err="1" smtClean="0"/>
              <a:t>Về</a:t>
            </a:r>
            <a:r>
              <a:rPr lang="en-US" sz="1500" dirty="0" smtClean="0"/>
              <a:t> </a:t>
            </a:r>
            <a:r>
              <a:rPr lang="en-US" sz="1500" dirty="0" err="1" smtClean="0"/>
              <a:t>trang</a:t>
            </a:r>
            <a:r>
              <a:rPr lang="en-US" sz="1500" dirty="0" smtClean="0"/>
              <a:t> </a:t>
            </a:r>
            <a:r>
              <a:rPr lang="en-US" sz="1500" dirty="0" err="1" smtClean="0"/>
              <a:t>chính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0103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Biological Networks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1513" y="1638815"/>
            <a:ext cx="80152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Có</a:t>
            </a:r>
            <a:r>
              <a:rPr lang="en-US" sz="2000" dirty="0" smtClean="0"/>
              <a:t> </a:t>
            </a:r>
            <a:r>
              <a:rPr lang="en-US" sz="2000" dirty="0" err="1" smtClean="0"/>
              <a:t>thể</a:t>
            </a:r>
            <a:r>
              <a:rPr lang="en-US" sz="2000" dirty="0" smtClean="0"/>
              <a:t> </a:t>
            </a:r>
            <a:r>
              <a:rPr lang="en-US" sz="2000" dirty="0" err="1" smtClean="0"/>
              <a:t>bạn</a:t>
            </a:r>
            <a:r>
              <a:rPr lang="en-US" sz="2000" dirty="0" smtClean="0"/>
              <a:t> </a:t>
            </a:r>
            <a:r>
              <a:rPr lang="en-US" sz="2000" dirty="0" err="1" smtClean="0"/>
              <a:t>sẽ</a:t>
            </a:r>
            <a:r>
              <a:rPr lang="en-US" sz="2000" dirty="0" smtClean="0"/>
              <a:t> </a:t>
            </a:r>
            <a:r>
              <a:rPr lang="en-US" sz="2000" dirty="0" err="1" smtClean="0"/>
              <a:t>ngạc</a:t>
            </a:r>
            <a:r>
              <a:rPr lang="en-US" sz="2000" dirty="0" smtClean="0"/>
              <a:t> </a:t>
            </a:r>
            <a:r>
              <a:rPr lang="en-US" sz="2000" dirty="0" err="1" smtClean="0"/>
              <a:t>nhiên</a:t>
            </a:r>
            <a:r>
              <a:rPr lang="en-US" sz="2000" dirty="0" smtClean="0"/>
              <a:t> </a:t>
            </a:r>
            <a:r>
              <a:rPr lang="en-US" sz="2000" dirty="0" err="1" smtClean="0"/>
              <a:t>nhưng</a:t>
            </a:r>
            <a:r>
              <a:rPr lang="en-US" sz="2000" dirty="0" smtClean="0"/>
              <a:t> </a:t>
            </a:r>
            <a:r>
              <a:rPr lang="en-US" sz="2000" dirty="0" err="1" smtClean="0"/>
              <a:t>đúng</a:t>
            </a:r>
            <a:r>
              <a:rPr lang="en-US" sz="2000" dirty="0" smtClean="0"/>
              <a:t> </a:t>
            </a:r>
            <a:r>
              <a:rPr lang="en-US" sz="2000" dirty="0" err="1" smtClean="0"/>
              <a:t>vậy</a:t>
            </a:r>
            <a:r>
              <a:rPr lang="en-US" sz="2000" dirty="0" smtClean="0"/>
              <a:t>, </a:t>
            </a:r>
            <a:r>
              <a:rPr lang="en-US" sz="2000" dirty="0" err="1" smtClean="0"/>
              <a:t>nhiều</a:t>
            </a:r>
            <a:r>
              <a:rPr lang="en-US" sz="2000" dirty="0" smtClean="0"/>
              <a:t> </a:t>
            </a:r>
            <a:r>
              <a:rPr lang="en-US" sz="2000" dirty="0" err="1" smtClean="0"/>
              <a:t>khía</a:t>
            </a:r>
            <a:r>
              <a:rPr lang="en-US" sz="2000" dirty="0" smtClean="0"/>
              <a:t> </a:t>
            </a:r>
            <a:r>
              <a:rPr lang="en-US" sz="2000" dirty="0" err="1" smtClean="0"/>
              <a:t>cạnh</a:t>
            </a:r>
            <a:r>
              <a:rPr lang="en-US" sz="2000" dirty="0" smtClean="0"/>
              <a:t> </a:t>
            </a:r>
            <a:r>
              <a:rPr lang="en-US" sz="2000" dirty="0" err="1" smtClean="0"/>
              <a:t>trong</a:t>
            </a:r>
            <a:r>
              <a:rPr lang="en-US" sz="2000" dirty="0" smtClean="0"/>
              <a:t> </a:t>
            </a:r>
            <a:r>
              <a:rPr lang="en-US" sz="2000" dirty="0" err="1" smtClean="0"/>
              <a:t>sinh</a:t>
            </a:r>
            <a:r>
              <a:rPr lang="en-US" sz="2000" dirty="0" smtClean="0"/>
              <a:t> </a:t>
            </a:r>
            <a:r>
              <a:rPr lang="en-US" sz="2000" dirty="0" err="1" smtClean="0"/>
              <a:t>học</a:t>
            </a:r>
            <a:r>
              <a:rPr lang="en-US" sz="2000" dirty="0" smtClean="0"/>
              <a:t> </a:t>
            </a:r>
            <a:r>
              <a:rPr lang="en-US" sz="2000" dirty="0" err="1" smtClean="0"/>
              <a:t>cũng</a:t>
            </a:r>
            <a:r>
              <a:rPr lang="en-US" sz="2000" dirty="0" smtClean="0"/>
              <a:t> </a:t>
            </a:r>
            <a:r>
              <a:rPr lang="en-US" sz="2000" dirty="0" err="1" smtClean="0"/>
              <a:t>có</a:t>
            </a:r>
            <a:r>
              <a:rPr lang="en-US" sz="2000" dirty="0" smtClean="0"/>
              <a:t> </a:t>
            </a:r>
            <a:r>
              <a:rPr lang="en-US" sz="2000" dirty="0" err="1" smtClean="0"/>
              <a:t>thể</a:t>
            </a:r>
            <a:r>
              <a:rPr lang="en-US" sz="2000" dirty="0" smtClean="0"/>
              <a:t> </a:t>
            </a:r>
            <a:r>
              <a:rPr lang="en-US" sz="2000" dirty="0" err="1" smtClean="0"/>
              <a:t>được</a:t>
            </a:r>
            <a:r>
              <a:rPr lang="en-US" sz="2000" dirty="0" smtClean="0"/>
              <a:t> </a:t>
            </a:r>
            <a:r>
              <a:rPr lang="en-US" sz="2000" dirty="0" err="1" smtClean="0"/>
              <a:t>mô</a:t>
            </a:r>
            <a:r>
              <a:rPr lang="en-US" sz="2000" dirty="0" smtClean="0"/>
              <a:t> </a:t>
            </a:r>
            <a:r>
              <a:rPr lang="en-US" sz="2000" dirty="0" err="1" smtClean="0"/>
              <a:t>hình</a:t>
            </a:r>
            <a:r>
              <a:rPr lang="en-US" sz="2000" dirty="0" smtClean="0"/>
              <a:t> </a:t>
            </a:r>
            <a:r>
              <a:rPr lang="en-US" sz="2000" dirty="0" err="1" smtClean="0"/>
              <a:t>hóa</a:t>
            </a:r>
            <a:r>
              <a:rPr lang="en-US" sz="2000" dirty="0" smtClean="0"/>
              <a:t> </a:t>
            </a:r>
            <a:r>
              <a:rPr lang="en-US" sz="2000" dirty="0" err="1" smtClean="0"/>
              <a:t>nhờ</a:t>
            </a:r>
            <a:r>
              <a:rPr lang="en-US" sz="2000" dirty="0" smtClean="0"/>
              <a:t> </a:t>
            </a:r>
            <a:r>
              <a:rPr lang="en-US" sz="2000" dirty="0" err="1" smtClean="0"/>
              <a:t>vào</a:t>
            </a:r>
            <a:r>
              <a:rPr lang="en-US" sz="2000" dirty="0" smtClean="0"/>
              <a:t> </a:t>
            </a:r>
            <a:r>
              <a:rPr lang="en-US" sz="2000" dirty="0" err="1" smtClean="0"/>
              <a:t>độ</a:t>
            </a:r>
            <a:r>
              <a:rPr lang="en-US" sz="2000" dirty="0" smtClean="0"/>
              <a:t> </a:t>
            </a:r>
            <a:r>
              <a:rPr lang="en-US" sz="2000" dirty="0" err="1" smtClean="0"/>
              <a:t>thị</a:t>
            </a:r>
            <a:r>
              <a:rPr lang="en-US" sz="2000" dirty="0" smtClean="0"/>
              <a:t>.</a:t>
            </a:r>
          </a:p>
          <a:p>
            <a:r>
              <a:rPr lang="en-US" sz="2000" dirty="0" err="1" smtClean="0"/>
              <a:t>Với</a:t>
            </a:r>
            <a:r>
              <a:rPr lang="en-US" sz="2000" dirty="0" smtClean="0"/>
              <a:t> 2 </a:t>
            </a:r>
            <a:r>
              <a:rPr lang="en-US" sz="2000" dirty="0" err="1" smtClean="0"/>
              <a:t>loại</a:t>
            </a:r>
            <a:r>
              <a:rPr lang="en-US" sz="2000" dirty="0" smtClean="0"/>
              <a:t> </a:t>
            </a:r>
            <a:r>
              <a:rPr lang="en-US" sz="2000" dirty="0" err="1" smtClean="0"/>
              <a:t>đồ</a:t>
            </a:r>
            <a:r>
              <a:rPr lang="en-US" sz="2000" dirty="0" smtClean="0"/>
              <a:t> </a:t>
            </a:r>
            <a:r>
              <a:rPr lang="en-US" sz="2000" dirty="0" err="1" smtClean="0"/>
              <a:t>thị</a:t>
            </a:r>
            <a:r>
              <a:rPr lang="en-US" sz="2000" dirty="0" smtClean="0"/>
              <a:t> </a:t>
            </a:r>
            <a:r>
              <a:rPr lang="en-US" sz="2000" dirty="0" err="1" smtClean="0"/>
              <a:t>sau</a:t>
            </a:r>
            <a:r>
              <a:rPr lang="en-US" sz="2000" dirty="0" smtClean="0"/>
              <a:t> </a:t>
            </a:r>
            <a:r>
              <a:rPr lang="en-US" sz="2000" dirty="0" err="1" smtClean="0"/>
              <a:t>đây</a:t>
            </a:r>
            <a:r>
              <a:rPr lang="en-US" sz="2000" dirty="0" smtClean="0"/>
              <a:t>, </a:t>
            </a:r>
            <a:r>
              <a:rPr lang="en-US" sz="2000" dirty="0" err="1" smtClean="0"/>
              <a:t>bạn</a:t>
            </a:r>
            <a:r>
              <a:rPr lang="en-US" sz="2000" dirty="0" smtClean="0"/>
              <a:t> </a:t>
            </a:r>
            <a:r>
              <a:rPr lang="en-US" sz="2000" dirty="0" err="1" smtClean="0"/>
              <a:t>sẽ</a:t>
            </a:r>
            <a:r>
              <a:rPr lang="en-US" sz="2000" dirty="0" smtClean="0"/>
              <a:t> </a:t>
            </a:r>
            <a:r>
              <a:rPr lang="en-US" sz="2000" dirty="0" err="1" smtClean="0"/>
              <a:t>biết</a:t>
            </a:r>
            <a:r>
              <a:rPr lang="en-US" sz="2000" dirty="0" smtClean="0"/>
              <a:t> </a:t>
            </a:r>
            <a:r>
              <a:rPr lang="en-US" sz="2000" dirty="0" err="1" smtClean="0"/>
              <a:t>thêm</a:t>
            </a:r>
            <a:r>
              <a:rPr lang="en-US" sz="2000" dirty="0" smtClean="0"/>
              <a:t> </a:t>
            </a:r>
            <a:r>
              <a:rPr lang="en-US" sz="2000" dirty="0" err="1" smtClean="0"/>
              <a:t>được</a:t>
            </a:r>
            <a:r>
              <a:rPr lang="en-US" sz="2000" dirty="0" smtClean="0"/>
              <a:t> </a:t>
            </a:r>
            <a:r>
              <a:rPr lang="en-US" sz="2000" dirty="0" err="1" smtClean="0"/>
              <a:t>những</a:t>
            </a:r>
            <a:r>
              <a:rPr lang="en-US" sz="2000" dirty="0" smtClean="0"/>
              <a:t> </a:t>
            </a:r>
            <a:r>
              <a:rPr lang="en-US" sz="2000" dirty="0" err="1" smtClean="0"/>
              <a:t>vấn</a:t>
            </a:r>
            <a:r>
              <a:rPr lang="en-US" sz="2000" dirty="0" smtClean="0"/>
              <a:t> </a:t>
            </a:r>
            <a:r>
              <a:rPr lang="en-US" sz="2000" dirty="0" err="1" smtClean="0"/>
              <a:t>đề</a:t>
            </a:r>
            <a:r>
              <a:rPr lang="en-US" sz="2000" dirty="0" smtClean="0"/>
              <a:t> </a:t>
            </a:r>
            <a:r>
              <a:rPr lang="en-US" sz="2000" dirty="0" err="1" smtClean="0"/>
              <a:t>có</a:t>
            </a:r>
            <a:r>
              <a:rPr lang="en-US" sz="2000" dirty="0" smtClean="0"/>
              <a:t> </a:t>
            </a:r>
            <a:r>
              <a:rPr lang="en-US" sz="2000" dirty="0" err="1" smtClean="0"/>
              <a:t>thể</a:t>
            </a:r>
            <a:r>
              <a:rPr lang="en-US" sz="2000" dirty="0" smtClean="0"/>
              <a:t> </a:t>
            </a:r>
            <a:r>
              <a:rPr lang="en-US" sz="2000" dirty="0" err="1" smtClean="0"/>
              <a:t>sử</a:t>
            </a:r>
            <a:r>
              <a:rPr lang="en-US" sz="2000" dirty="0" smtClean="0"/>
              <a:t> </a:t>
            </a:r>
            <a:r>
              <a:rPr lang="en-US" sz="2000" dirty="0" err="1" smtClean="0"/>
              <a:t>dụng</a:t>
            </a:r>
            <a:r>
              <a:rPr lang="en-US" sz="2000" dirty="0" smtClean="0"/>
              <a:t> </a:t>
            </a:r>
            <a:r>
              <a:rPr lang="en-US" sz="2000" dirty="0" err="1" smtClean="0"/>
              <a:t>đồ</a:t>
            </a:r>
            <a:r>
              <a:rPr lang="en-US" sz="2000" dirty="0" smtClean="0"/>
              <a:t> </a:t>
            </a:r>
            <a:r>
              <a:rPr lang="en-US" sz="2000" dirty="0" err="1" smtClean="0"/>
              <a:t>thị</a:t>
            </a:r>
            <a:r>
              <a:rPr lang="en-US" sz="2000" dirty="0" smtClean="0"/>
              <a:t> </a:t>
            </a:r>
            <a:r>
              <a:rPr lang="en-US" sz="2000" dirty="0" err="1" smtClean="0"/>
              <a:t>để</a:t>
            </a:r>
            <a:r>
              <a:rPr lang="en-US" sz="2000" dirty="0" smtClean="0"/>
              <a:t> </a:t>
            </a:r>
            <a:r>
              <a:rPr lang="en-US" sz="2000" dirty="0" err="1" smtClean="0"/>
              <a:t>mô</a:t>
            </a:r>
            <a:r>
              <a:rPr lang="en-US" sz="2000" dirty="0" smtClean="0"/>
              <a:t> </a:t>
            </a:r>
            <a:r>
              <a:rPr lang="en-US" sz="2000" dirty="0" err="1" smtClean="0"/>
              <a:t>hình</a:t>
            </a:r>
            <a:r>
              <a:rPr lang="en-US" sz="2000" dirty="0" smtClean="0"/>
              <a:t> </a:t>
            </a:r>
            <a:r>
              <a:rPr lang="en-US" sz="2000" dirty="0" err="1" smtClean="0"/>
              <a:t>hóa</a:t>
            </a:r>
            <a:r>
              <a:rPr lang="en-US" sz="2000" dirty="0" smtClean="0"/>
              <a:t>:</a:t>
            </a:r>
          </a:p>
        </p:txBody>
      </p:sp>
      <p:sp>
        <p:nvSpPr>
          <p:cNvPr id="4" name="Rounded Rectangle 3">
            <a:hlinkClick r:id="rId2" action="ppaction://hlinksldjump"/>
          </p:cNvPr>
          <p:cNvSpPr/>
          <p:nvPr/>
        </p:nvSpPr>
        <p:spPr>
          <a:xfrm>
            <a:off x="2562225" y="3348247"/>
            <a:ext cx="4083050" cy="48577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Niche Overlap Graphs in Ecology</a:t>
            </a:r>
            <a:endParaRPr lang="en-US" dirty="0"/>
          </a:p>
        </p:txBody>
      </p:sp>
      <p:sp>
        <p:nvSpPr>
          <p:cNvPr id="5" name="Rounded Rectangle 4">
            <a:hlinkClick r:id="rId3" action="ppaction://hlinksldjump"/>
          </p:cNvPr>
          <p:cNvSpPr/>
          <p:nvPr/>
        </p:nvSpPr>
        <p:spPr>
          <a:xfrm>
            <a:off x="2562225" y="4220015"/>
            <a:ext cx="4083050" cy="48577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Protein Interaction Graphs</a:t>
            </a:r>
            <a:endParaRPr lang="en-US" dirty="0"/>
          </a:p>
        </p:txBody>
      </p:sp>
      <p:sp>
        <p:nvSpPr>
          <p:cNvPr id="6" name="Snip Diagonal Corner Rectangle 5">
            <a:hlinkClick r:id="rId4" action="ppaction://hlinksldjump"/>
          </p:cNvPr>
          <p:cNvSpPr/>
          <p:nvPr/>
        </p:nvSpPr>
        <p:spPr>
          <a:xfrm>
            <a:off x="7286625" y="5786438"/>
            <a:ext cx="1614488" cy="528637"/>
          </a:xfrm>
          <a:prstGeom prst="snip2Diag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 err="1" smtClean="0"/>
              <a:t>Về</a:t>
            </a:r>
            <a:r>
              <a:rPr lang="en-US" sz="1500" dirty="0" smtClean="0"/>
              <a:t> </a:t>
            </a:r>
            <a:r>
              <a:rPr lang="en-US" sz="1500" dirty="0" err="1" smtClean="0"/>
              <a:t>trang</a:t>
            </a:r>
            <a:r>
              <a:rPr lang="en-US" sz="1500" dirty="0" smtClean="0"/>
              <a:t> </a:t>
            </a:r>
            <a:r>
              <a:rPr lang="en-US" sz="1500" dirty="0" err="1" smtClean="0"/>
              <a:t>chính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72306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4730</TotalTime>
  <Words>3877</Words>
  <Application>Microsoft Office PowerPoint</Application>
  <PresentationFormat>On-screen Show (4:3)</PresentationFormat>
  <Paragraphs>200</Paragraphs>
  <Slides>40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MS Mincho</vt:lpstr>
      <vt:lpstr>MS PGothic</vt:lpstr>
      <vt:lpstr>Arial</vt:lpstr>
      <vt:lpstr>Calibri</vt:lpstr>
      <vt:lpstr>Times New Roman</vt:lpstr>
      <vt:lpstr>Wingdings</vt:lpstr>
      <vt:lpstr>Wingdings 2</vt:lpstr>
      <vt:lpstr>Office Theme</vt:lpstr>
      <vt:lpstr>Các loại đồ thị</vt:lpstr>
      <vt:lpstr>Đồ thị, mô hình đồ thị</vt:lpstr>
      <vt:lpstr>Giới thiệu</vt:lpstr>
      <vt:lpstr>Social Networks</vt:lpstr>
      <vt:lpstr>Communication Networks</vt:lpstr>
      <vt:lpstr>Information Networks</vt:lpstr>
      <vt:lpstr>Sofware Design Applications</vt:lpstr>
      <vt:lpstr>Transportation Networks</vt:lpstr>
      <vt:lpstr>Biological Networks</vt:lpstr>
      <vt:lpstr>Tournaments</vt:lpstr>
      <vt:lpstr>Acquaintanceship and  Friendship Graphs</vt:lpstr>
      <vt:lpstr>Acquaintanceship and  Friendship Graphs</vt:lpstr>
      <vt:lpstr>Influence Graphs</vt:lpstr>
      <vt:lpstr>Influence Graphs</vt:lpstr>
      <vt:lpstr>Collaboration Graphs</vt:lpstr>
      <vt:lpstr>Collaboration Graphs</vt:lpstr>
      <vt:lpstr>Call Graphs</vt:lpstr>
      <vt:lpstr>Call Graphs</vt:lpstr>
      <vt:lpstr>Web Graphs</vt:lpstr>
      <vt:lpstr>Web Graphs</vt:lpstr>
      <vt:lpstr>Citation Graphs</vt:lpstr>
      <vt:lpstr>Citation Graphs</vt:lpstr>
      <vt:lpstr>Module Dependency Graphs</vt:lpstr>
      <vt:lpstr>Module Dependency Graphs</vt:lpstr>
      <vt:lpstr>      Precedence Graphs and     Concurrent Processing</vt:lpstr>
      <vt:lpstr>      Precedence Graphs and     Concurrent Processing</vt:lpstr>
      <vt:lpstr>Airline Routes</vt:lpstr>
      <vt:lpstr>Airline Routes</vt:lpstr>
      <vt:lpstr>Road Networks</vt:lpstr>
      <vt:lpstr>Road Networks</vt:lpstr>
      <vt:lpstr>Niche Overlap Graphs in Ecology</vt:lpstr>
      <vt:lpstr>Niche Overlap Graphs in Ecology</vt:lpstr>
      <vt:lpstr>Protein Interaction Graphs</vt:lpstr>
      <vt:lpstr>Protein Interaction Graphs</vt:lpstr>
      <vt:lpstr>Round – Robin Tournaments</vt:lpstr>
      <vt:lpstr>Round – Robin Tournaments</vt:lpstr>
      <vt:lpstr>Single – Elimination Tournaments</vt:lpstr>
      <vt:lpstr>Single – Elimination Tournaments</vt:lpstr>
      <vt:lpstr>Tạm kết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HoangLe</cp:lastModifiedBy>
  <cp:revision>58</cp:revision>
  <dcterms:created xsi:type="dcterms:W3CDTF">2013-06-28T06:58:43Z</dcterms:created>
  <dcterms:modified xsi:type="dcterms:W3CDTF">2014-10-27T17:25:52Z</dcterms:modified>
</cp:coreProperties>
</file>